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7" r:id="rId3"/>
    <p:sldId id="266" r:id="rId4"/>
    <p:sldId id="270" r:id="rId5"/>
    <p:sldId id="271" r:id="rId6"/>
    <p:sldId id="272"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BCBD3F4-4C7B-4EE6-A35C-4B42490F5175}">
          <p14:sldIdLst>
            <p14:sldId id="256"/>
            <p14:sldId id="267"/>
            <p14:sldId id="266"/>
            <p14:sldId id="270"/>
            <p14:sldId id="271"/>
            <p14:sldId id="272"/>
            <p14:sldId id="2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60310" autoAdjust="0"/>
  </p:normalViewPr>
  <p:slideViewPr>
    <p:cSldViewPr snapToGrid="0">
      <p:cViewPr varScale="1">
        <p:scale>
          <a:sx n="75" d="100"/>
          <a:sy n="75" d="100"/>
        </p:scale>
        <p:origin x="2280" y="53"/>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1591F4-FBB7-4440-8DB8-1249A77500C6}" type="datetimeFigureOut">
              <a:rPr lang="en-US" smtClean="0"/>
              <a:t>4/17/2024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69A58B-7FBA-4DE6-B8CF-15DCB27CF0C4}" type="slidenum">
              <a:rPr lang="en-US" smtClean="0"/>
              <a:t>‹#›</a:t>
            </a:fld>
            <a:endParaRPr lang="en-US"/>
          </a:p>
        </p:txBody>
      </p:sp>
    </p:spTree>
    <p:extLst>
      <p:ext uri="{BB962C8B-B14F-4D97-AF65-F5344CB8AC3E}">
        <p14:creationId xmlns:p14="http://schemas.microsoft.com/office/powerpoint/2010/main" val="148647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Good Evening</a:t>
            </a:r>
          </a:p>
          <a:p>
            <a:r>
              <a:rPr lang="en-US" sz="2000" dirty="0"/>
              <a:t>I am Jana Brown, </a:t>
            </a:r>
          </a:p>
          <a:p>
            <a:endParaRPr lang="en-US" sz="2000" dirty="0"/>
          </a:p>
          <a:p>
            <a:r>
              <a:rPr lang="en-US" sz="2000" dirty="0"/>
              <a:t>Chief Financial Officer </a:t>
            </a:r>
          </a:p>
          <a:p>
            <a:endParaRPr lang="en-US" sz="2000" dirty="0"/>
          </a:p>
          <a:p>
            <a:r>
              <a:rPr lang="en-US" sz="2000" dirty="0"/>
              <a:t>I am here to present our annual Capital Improvement Plan 2025-2029</a:t>
            </a:r>
          </a:p>
          <a:p>
            <a:endParaRPr lang="en-US" sz="2000" dirty="0"/>
          </a:p>
        </p:txBody>
      </p:sp>
      <p:sp>
        <p:nvSpPr>
          <p:cNvPr id="4" name="Slide Number Placeholder 3"/>
          <p:cNvSpPr>
            <a:spLocks noGrp="1"/>
          </p:cNvSpPr>
          <p:nvPr>
            <p:ph type="sldNum" sz="quarter" idx="5"/>
          </p:nvPr>
        </p:nvSpPr>
        <p:spPr/>
        <p:txBody>
          <a:bodyPr/>
          <a:lstStyle/>
          <a:p>
            <a:fld id="{4469A58B-7FBA-4DE6-B8CF-15DCB27CF0C4}" type="slidenum">
              <a:rPr lang="en-US" smtClean="0"/>
              <a:t>1</a:t>
            </a:fld>
            <a:endParaRPr lang="en-US"/>
          </a:p>
        </p:txBody>
      </p:sp>
    </p:spTree>
    <p:extLst>
      <p:ext uri="{BB962C8B-B14F-4D97-AF65-F5344CB8AC3E}">
        <p14:creationId xmlns:p14="http://schemas.microsoft.com/office/powerpoint/2010/main" val="2825575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5-year framework providing guidance and direction for our capital investment needs </a:t>
            </a:r>
          </a:p>
          <a:p>
            <a:endParaRPr lang="en-US" dirty="0"/>
          </a:p>
          <a:p>
            <a:r>
              <a:rPr lang="en-US" dirty="0"/>
              <a:t>This plan is fluid and flexible, it will be updated on an annual basis and changes will be made according to priorities or new funding opportunities</a:t>
            </a:r>
          </a:p>
          <a:p>
            <a:endParaRPr lang="en-US" dirty="0"/>
          </a:p>
          <a:p>
            <a:r>
              <a:rPr lang="en-US" dirty="0"/>
              <a:t>This plan will lay the foundation to support the TDP, TIP and collaborates with our Strategic Plan in providing services. </a:t>
            </a:r>
          </a:p>
        </p:txBody>
      </p:sp>
      <p:sp>
        <p:nvSpPr>
          <p:cNvPr id="4" name="Slide Number Placeholder 3"/>
          <p:cNvSpPr>
            <a:spLocks noGrp="1"/>
          </p:cNvSpPr>
          <p:nvPr>
            <p:ph type="sldNum" sz="quarter" idx="5"/>
          </p:nvPr>
        </p:nvSpPr>
        <p:spPr/>
        <p:txBody>
          <a:bodyPr/>
          <a:lstStyle/>
          <a:p>
            <a:fld id="{4469A58B-7FBA-4DE6-B8CF-15DCB27CF0C4}" type="slidenum">
              <a:rPr lang="en-US" smtClean="0"/>
              <a:t>2</a:t>
            </a:fld>
            <a:endParaRPr lang="en-US"/>
          </a:p>
        </p:txBody>
      </p:sp>
    </p:spTree>
    <p:extLst>
      <p:ext uri="{BB962C8B-B14F-4D97-AF65-F5344CB8AC3E}">
        <p14:creationId xmlns:p14="http://schemas.microsoft.com/office/powerpoint/2010/main" val="3525502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Provides the platform to be strategic in fulfilling anticipated needs vs having to react in the moment </a:t>
            </a:r>
          </a:p>
          <a:p>
            <a:endParaRPr lang="en-US" dirty="0"/>
          </a:p>
          <a:p>
            <a:r>
              <a:rPr lang="en-US" dirty="0"/>
              <a:t>A great tool to forecast anticipated cashflow activity, allowing for better investment opportunities</a:t>
            </a:r>
          </a:p>
          <a:p>
            <a:endParaRPr lang="en-US" dirty="0"/>
          </a:p>
          <a:p>
            <a:r>
              <a:rPr lang="en-US" dirty="0"/>
              <a:t>Positions Intercity to take advantage of grant opportunities</a:t>
            </a:r>
          </a:p>
          <a:p>
            <a:endParaRPr lang="en-US" dirty="0"/>
          </a:p>
          <a:p>
            <a:r>
              <a:rPr lang="en-US" dirty="0"/>
              <a:t>Provides the platform to review future capital and increased maintenance demands, allowing for prioritizing based on long-term goals</a:t>
            </a:r>
          </a:p>
          <a:p>
            <a:endParaRPr lang="en-US" dirty="0"/>
          </a:p>
          <a:p>
            <a:r>
              <a:rPr lang="en-US" dirty="0"/>
              <a:t>Great document to inform the public and tell our story as to our goals and plans for investments into the future</a:t>
            </a:r>
          </a:p>
          <a:p>
            <a:endParaRPr lang="en-US" dirty="0"/>
          </a:p>
          <a:p>
            <a:r>
              <a:rPr lang="en-US" dirty="0"/>
              <a:t>Provides a space for continual planning for future growth and service improvements</a:t>
            </a:r>
          </a:p>
        </p:txBody>
      </p:sp>
      <p:sp>
        <p:nvSpPr>
          <p:cNvPr id="4" name="Slide Number Placeholder 3"/>
          <p:cNvSpPr>
            <a:spLocks noGrp="1"/>
          </p:cNvSpPr>
          <p:nvPr>
            <p:ph type="sldNum" sz="quarter" idx="5"/>
          </p:nvPr>
        </p:nvSpPr>
        <p:spPr/>
        <p:txBody>
          <a:bodyPr/>
          <a:lstStyle/>
          <a:p>
            <a:fld id="{4469A58B-7FBA-4DE6-B8CF-15DCB27CF0C4}" type="slidenum">
              <a:rPr lang="en-US" smtClean="0"/>
              <a:t>3</a:t>
            </a:fld>
            <a:endParaRPr lang="en-US"/>
          </a:p>
        </p:txBody>
      </p:sp>
    </p:spTree>
    <p:extLst>
      <p:ext uri="{BB962C8B-B14F-4D97-AF65-F5344CB8AC3E}">
        <p14:creationId xmlns:p14="http://schemas.microsoft.com/office/powerpoint/2010/main" val="1067528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Cost Summary starts on page 6; where you can see the individual projects making up the total of each category.  I have summarized it even more here for the presentation.  </a:t>
            </a:r>
          </a:p>
          <a:p>
            <a:endParaRPr lang="en-US" dirty="0"/>
          </a:p>
          <a:p>
            <a:r>
              <a:rPr lang="en-US" dirty="0"/>
              <a:t>Items I would like to point you to:  is the total for 2025,  63.8 M will be reflected in the 2025 budget.   </a:t>
            </a:r>
          </a:p>
          <a:p>
            <a:endParaRPr lang="en-US" dirty="0"/>
          </a:p>
          <a:p>
            <a:r>
              <a:rPr lang="en-US" dirty="0"/>
              <a:t>The remaining years are our plan for the future, however,  please keep in mind we will review and adjust each year based on new information, prioritizing or funding opportunities it could change each year </a:t>
            </a:r>
          </a:p>
          <a:p>
            <a:endParaRPr lang="en-US" dirty="0"/>
          </a:p>
          <a:p>
            <a:r>
              <a:rPr lang="en-US" dirty="0"/>
              <a:t>Currently knowing what we know and need at this moment, our total anticipated needs will total $156.8 Million.  </a:t>
            </a:r>
          </a:p>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4</a:t>
            </a:fld>
            <a:endParaRPr lang="en-US"/>
          </a:p>
        </p:txBody>
      </p:sp>
    </p:spTree>
    <p:extLst>
      <p:ext uri="{BB962C8B-B14F-4D97-AF65-F5344CB8AC3E}">
        <p14:creationId xmlns:p14="http://schemas.microsoft.com/office/powerpoint/2010/main" val="3390108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also showing what we know at this time what our funding will be for these projects.  </a:t>
            </a:r>
          </a:p>
          <a:p>
            <a:r>
              <a:rPr lang="en-US" dirty="0"/>
              <a:t>2025 reflect the grants we have been awarded and is more set than the subsequent years, where we made assumptions based on past experience and knowledge of grant availability. </a:t>
            </a:r>
          </a:p>
          <a:p>
            <a:endParaRPr lang="en-US" dirty="0"/>
          </a:p>
          <a:p>
            <a:r>
              <a:rPr lang="en-US" dirty="0"/>
              <a:t>On average over the next five years, we are maintaining about a 50% grant coverage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we have </a:t>
            </a:r>
            <a:r>
              <a:rPr lang="en-US" sz="1200" i="1" dirty="0"/>
              <a:t>Washington Initiative 2117 - Prohibit Carbon Tax Credit Trading and Repeal Carbon Cap-and-Invest Program Measure is on the ballot on November 5, 2024. If passed, some state grant awards may be eliminated while others may be greatly reduced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r>
              <a:rPr lang="en-US" dirty="0"/>
              <a:t> I do want to acknowledge that Jessica and Thera are always working hard to take advantage of all grant opportunities and by having this five-year lookout, it will only help them more.   </a:t>
            </a:r>
          </a:p>
          <a:p>
            <a:endParaRPr lang="en-US" dirty="0"/>
          </a:p>
          <a:p>
            <a:r>
              <a:rPr lang="en-US" dirty="0"/>
              <a:t>Before I move on to next steps, is there any questions regarding the CIP? </a:t>
            </a:r>
          </a:p>
        </p:txBody>
      </p:sp>
      <p:sp>
        <p:nvSpPr>
          <p:cNvPr id="4" name="Slide Number Placeholder 3"/>
          <p:cNvSpPr>
            <a:spLocks noGrp="1"/>
          </p:cNvSpPr>
          <p:nvPr>
            <p:ph type="sldNum" sz="quarter" idx="5"/>
          </p:nvPr>
        </p:nvSpPr>
        <p:spPr/>
        <p:txBody>
          <a:bodyPr/>
          <a:lstStyle/>
          <a:p>
            <a:fld id="{4469A58B-7FBA-4DE6-B8CF-15DCB27CF0C4}" type="slidenum">
              <a:rPr lang="en-US" smtClean="0"/>
              <a:t>5</a:t>
            </a:fld>
            <a:endParaRPr lang="en-US"/>
          </a:p>
        </p:txBody>
      </p:sp>
    </p:spTree>
    <p:extLst>
      <p:ext uri="{BB962C8B-B14F-4D97-AF65-F5344CB8AC3E}">
        <p14:creationId xmlns:p14="http://schemas.microsoft.com/office/powerpoint/2010/main" val="125777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We have a public hearing set for May 15th</a:t>
            </a:r>
          </a:p>
          <a:p>
            <a:endParaRPr lang="en-US" dirty="0"/>
          </a:p>
          <a:p>
            <a:r>
              <a:rPr lang="en-US" dirty="0"/>
              <a:t>The document is available on IT’s website for review and comments </a:t>
            </a:r>
          </a:p>
          <a:p>
            <a:endParaRPr lang="en-US" dirty="0"/>
          </a:p>
          <a:p>
            <a:r>
              <a:rPr lang="en-US" dirty="0"/>
              <a:t>These next 7 weeks we are reviewing,  making any needed changes and then the final document will be presented to the Authority for final adoption on June 5th</a:t>
            </a:r>
          </a:p>
        </p:txBody>
      </p:sp>
      <p:sp>
        <p:nvSpPr>
          <p:cNvPr id="4" name="Slide Number Placeholder 3"/>
          <p:cNvSpPr>
            <a:spLocks noGrp="1"/>
          </p:cNvSpPr>
          <p:nvPr>
            <p:ph type="sldNum" sz="quarter" idx="5"/>
          </p:nvPr>
        </p:nvSpPr>
        <p:spPr/>
        <p:txBody>
          <a:bodyPr/>
          <a:lstStyle/>
          <a:p>
            <a:fld id="{4469A58B-7FBA-4DE6-B8CF-15DCB27CF0C4}" type="slidenum">
              <a:rPr lang="en-US" smtClean="0"/>
              <a:t>6</a:t>
            </a:fld>
            <a:endParaRPr lang="en-US"/>
          </a:p>
        </p:txBody>
      </p:sp>
    </p:spTree>
    <p:extLst>
      <p:ext uri="{BB962C8B-B14F-4D97-AF65-F5344CB8AC3E}">
        <p14:creationId xmlns:p14="http://schemas.microsoft.com/office/powerpoint/2010/main" val="3181909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Are there any questions? </a:t>
            </a:r>
          </a:p>
          <a:p>
            <a:endParaRPr lang="en-US" sz="2000" dirty="0"/>
          </a:p>
          <a:p>
            <a:r>
              <a:rPr lang="en-US" sz="2000" dirty="0"/>
              <a:t>Again, I ask the public hearing is set. </a:t>
            </a:r>
          </a:p>
        </p:txBody>
      </p:sp>
      <p:sp>
        <p:nvSpPr>
          <p:cNvPr id="4" name="Slide Number Placeholder 3"/>
          <p:cNvSpPr>
            <a:spLocks noGrp="1"/>
          </p:cNvSpPr>
          <p:nvPr>
            <p:ph type="sldNum" sz="quarter" idx="5"/>
          </p:nvPr>
        </p:nvSpPr>
        <p:spPr/>
        <p:txBody>
          <a:bodyPr/>
          <a:lstStyle/>
          <a:p>
            <a:fld id="{4469A58B-7FBA-4DE6-B8CF-15DCB27CF0C4}" type="slidenum">
              <a:rPr lang="en-US" smtClean="0"/>
              <a:t>7</a:t>
            </a:fld>
            <a:endParaRPr lang="en-US"/>
          </a:p>
        </p:txBody>
      </p:sp>
    </p:spTree>
    <p:extLst>
      <p:ext uri="{BB962C8B-B14F-4D97-AF65-F5344CB8AC3E}">
        <p14:creationId xmlns:p14="http://schemas.microsoft.com/office/powerpoint/2010/main" val="3903467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6979" y="1122363"/>
            <a:ext cx="10616821" cy="2387600"/>
          </a:xfrm>
        </p:spPr>
        <p:txBody>
          <a:bodyPr anchor="b"/>
          <a:lstStyle>
            <a:lvl1pPr algn="ctr">
              <a:defRPr sz="6000">
                <a:latin typeface="Myriad Pro" panose="020B0503030403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a:extLst>
              <a:ext uri="{FF2B5EF4-FFF2-40B4-BE49-F238E27FC236}">
                <a16:creationId xmlns:a16="http://schemas.microsoft.com/office/drawing/2014/main" id="{4DB17703-0375-4CF9-8BA6-EBE350540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82175"/>
          <a:stretch/>
        </p:blipFill>
        <p:spPr>
          <a:xfrm>
            <a:off x="-1" y="5222241"/>
            <a:ext cx="12236335" cy="1635760"/>
          </a:xfrm>
          <a:prstGeom prst="rect">
            <a:avLst/>
          </a:prstGeom>
        </p:spPr>
      </p:pic>
    </p:spTree>
    <p:extLst>
      <p:ext uri="{BB962C8B-B14F-4D97-AF65-F5344CB8AC3E}">
        <p14:creationId xmlns:p14="http://schemas.microsoft.com/office/powerpoint/2010/main" val="131595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horz"/>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119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horz"/>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12158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150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0886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4796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Myriad Pro" panose="020B05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Myriad Pro" panose="020B05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662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97892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242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atin typeface="Myriad Pro" panose="020B0503030403020204" pitchFamily="34" charset="0"/>
              </a:defRPr>
            </a:lvl1pPr>
            <a:lvl2pPr>
              <a:defRPr sz="2800">
                <a:latin typeface="Myriad Pro" panose="020B0503030403020204" pitchFamily="34" charset="0"/>
              </a:defRPr>
            </a:lvl2pPr>
            <a:lvl3pPr>
              <a:defRPr sz="2400">
                <a:latin typeface="Myriad Pro" panose="020B0503030403020204" pitchFamily="34" charset="0"/>
              </a:defRPr>
            </a:lvl3pPr>
            <a:lvl4pPr>
              <a:defRPr sz="2000">
                <a:latin typeface="Myriad Pro" panose="020B0503030403020204" pitchFamily="34" charset="0"/>
              </a:defRPr>
            </a:lvl4pPr>
            <a:lvl5pPr>
              <a:defRPr sz="2000">
                <a:latin typeface="Myriad Pro" panose="020B0503030403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yriad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4572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yriad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4646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2023 Draft Budget	</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a:extLst>
              <a:ext uri="{FF2B5EF4-FFF2-40B4-BE49-F238E27FC236}">
                <a16:creationId xmlns:a16="http://schemas.microsoft.com/office/drawing/2014/main" id="{4DB17703-0375-4CF9-8BA6-EBE35054071F}"/>
              </a:ext>
            </a:extLst>
          </p:cNvPr>
          <p:cNvPicPr>
            <a:picLocks noChangeAspect="1"/>
          </p:cNvPicPr>
          <p:nvPr userDrawn="1"/>
        </p:nvPicPr>
        <p:blipFill rotWithShape="1">
          <a:blip r:embed="rId13" cstate="screen">
            <a:extLst>
              <a:ext uri="{28A0092B-C50C-407E-A947-70E740481C1C}">
                <a14:useLocalDpi xmlns:a14="http://schemas.microsoft.com/office/drawing/2010/main"/>
              </a:ext>
            </a:extLst>
          </a:blip>
          <a:srcRect t="82175"/>
          <a:stretch/>
        </p:blipFill>
        <p:spPr>
          <a:xfrm>
            <a:off x="-22168" y="5222240"/>
            <a:ext cx="12236335" cy="1635760"/>
          </a:xfrm>
          <a:prstGeom prst="rect">
            <a:avLst/>
          </a:prstGeom>
        </p:spPr>
      </p:pic>
    </p:spTree>
    <p:extLst>
      <p:ext uri="{BB962C8B-B14F-4D97-AF65-F5344CB8AC3E}">
        <p14:creationId xmlns:p14="http://schemas.microsoft.com/office/powerpoint/2010/main" val="330903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jbrown@intercitytransit.com"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Capital Improvement Plan</a:t>
            </a:r>
            <a:br>
              <a:rPr lang="en-US" dirty="0"/>
            </a:br>
            <a:r>
              <a:rPr lang="en-US" dirty="0"/>
              <a:t>2025-2029</a:t>
            </a:r>
          </a:p>
        </p:txBody>
      </p:sp>
      <p:sp>
        <p:nvSpPr>
          <p:cNvPr id="3" name="Subtitle 2"/>
          <p:cNvSpPr>
            <a:spLocks noGrp="1"/>
          </p:cNvSpPr>
          <p:nvPr>
            <p:ph type="subTitle" idx="1"/>
          </p:nvPr>
        </p:nvSpPr>
        <p:spPr/>
        <p:txBody>
          <a:bodyPr/>
          <a:lstStyle/>
          <a:p>
            <a:r>
              <a:rPr lang="en-US" dirty="0"/>
              <a:t>Authority Board Meeting </a:t>
            </a:r>
          </a:p>
          <a:p>
            <a:r>
              <a:rPr lang="en-US" dirty="0"/>
              <a:t>April 17, 2024</a:t>
            </a:r>
          </a:p>
        </p:txBody>
      </p:sp>
    </p:spTree>
    <p:extLst>
      <p:ext uri="{BB962C8B-B14F-4D97-AF65-F5344CB8AC3E}">
        <p14:creationId xmlns:p14="http://schemas.microsoft.com/office/powerpoint/2010/main" val="368970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2082-64C1-46CF-9342-D203302E8933}"/>
              </a:ext>
            </a:extLst>
          </p:cNvPr>
          <p:cNvSpPr>
            <a:spLocks noGrp="1"/>
          </p:cNvSpPr>
          <p:nvPr>
            <p:ph type="title"/>
          </p:nvPr>
        </p:nvSpPr>
        <p:spPr/>
        <p:txBody>
          <a:bodyPr/>
          <a:lstStyle/>
          <a:p>
            <a:r>
              <a:rPr lang="en-US" dirty="0"/>
              <a:t>What is a Capital Improvement Plan? </a:t>
            </a:r>
          </a:p>
        </p:txBody>
      </p:sp>
      <p:sp>
        <p:nvSpPr>
          <p:cNvPr id="3" name="Content Placeholder 2">
            <a:extLst>
              <a:ext uri="{FF2B5EF4-FFF2-40B4-BE49-F238E27FC236}">
                <a16:creationId xmlns:a16="http://schemas.microsoft.com/office/drawing/2014/main" id="{4FEC75D1-9CAF-1582-8E1F-9DDC12600ED6}"/>
              </a:ext>
            </a:extLst>
          </p:cNvPr>
          <p:cNvSpPr>
            <a:spLocks noGrp="1"/>
          </p:cNvSpPr>
          <p:nvPr>
            <p:ph idx="1"/>
          </p:nvPr>
        </p:nvSpPr>
        <p:spPr>
          <a:xfrm>
            <a:off x="838199" y="1564367"/>
            <a:ext cx="10853057" cy="4351338"/>
          </a:xfrm>
        </p:spPr>
        <p:txBody>
          <a:bodyPr/>
          <a:lstStyle/>
          <a:p>
            <a:r>
              <a:rPr lang="en-US" dirty="0"/>
              <a:t> 5-year framework of our capital investments needs</a:t>
            </a:r>
          </a:p>
          <a:p>
            <a:endParaRPr lang="en-US" sz="600" dirty="0"/>
          </a:p>
          <a:p>
            <a:r>
              <a:rPr lang="en-US" dirty="0"/>
              <a:t>Updated annually</a:t>
            </a:r>
          </a:p>
          <a:p>
            <a:endParaRPr lang="en-US" sz="600" dirty="0"/>
          </a:p>
          <a:p>
            <a:r>
              <a:rPr lang="en-US" dirty="0"/>
              <a:t>Foundation to support the Transportation Development Plan (TDP), the Transportation Improvement Program (TIP) and collaborates with the Strategic Plan in providing services</a:t>
            </a:r>
          </a:p>
        </p:txBody>
      </p:sp>
    </p:spTree>
    <p:extLst>
      <p:ext uri="{BB962C8B-B14F-4D97-AF65-F5344CB8AC3E}">
        <p14:creationId xmlns:p14="http://schemas.microsoft.com/office/powerpoint/2010/main" val="2829634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3E243-4363-FFD0-E3FD-6CAD6B7BF2A8}"/>
              </a:ext>
            </a:extLst>
          </p:cNvPr>
          <p:cNvSpPr>
            <a:spLocks noGrp="1"/>
          </p:cNvSpPr>
          <p:nvPr>
            <p:ph type="title"/>
          </p:nvPr>
        </p:nvSpPr>
        <p:spPr/>
        <p:txBody>
          <a:bodyPr>
            <a:normAutofit/>
          </a:bodyPr>
          <a:lstStyle/>
          <a:p>
            <a:r>
              <a:rPr lang="en-US" sz="4250" dirty="0"/>
              <a:t> Why do a Capital Improvement Plan (CIP)? </a:t>
            </a:r>
          </a:p>
        </p:txBody>
      </p:sp>
      <p:sp>
        <p:nvSpPr>
          <p:cNvPr id="3" name="Content Placeholder 2">
            <a:extLst>
              <a:ext uri="{FF2B5EF4-FFF2-40B4-BE49-F238E27FC236}">
                <a16:creationId xmlns:a16="http://schemas.microsoft.com/office/drawing/2014/main" id="{8697159B-8F08-63A3-F481-6C4F7AEAFBC1}"/>
              </a:ext>
            </a:extLst>
          </p:cNvPr>
          <p:cNvSpPr>
            <a:spLocks noGrp="1"/>
          </p:cNvSpPr>
          <p:nvPr>
            <p:ph idx="1"/>
          </p:nvPr>
        </p:nvSpPr>
        <p:spPr>
          <a:xfrm>
            <a:off x="838200" y="1690689"/>
            <a:ext cx="10515600" cy="3966192"/>
          </a:xfrm>
        </p:spPr>
        <p:txBody>
          <a:bodyPr>
            <a:normAutofit fontScale="92500"/>
          </a:bodyPr>
          <a:lstStyle/>
          <a:p>
            <a:r>
              <a:rPr lang="en-US" dirty="0"/>
              <a:t>Anticipate needs rather than reacting to problems of the moment</a:t>
            </a:r>
          </a:p>
          <a:p>
            <a:endParaRPr lang="en-US" sz="600" dirty="0"/>
          </a:p>
          <a:p>
            <a:r>
              <a:rPr lang="en-US" dirty="0"/>
              <a:t>Provides cashflow forecasting over several years</a:t>
            </a:r>
          </a:p>
          <a:p>
            <a:endParaRPr lang="en-US" sz="600" dirty="0"/>
          </a:p>
          <a:p>
            <a:r>
              <a:rPr lang="en-US" dirty="0"/>
              <a:t>Positions Intercity for grant opportunities</a:t>
            </a:r>
          </a:p>
          <a:p>
            <a:endParaRPr lang="en-US" sz="600" dirty="0"/>
          </a:p>
          <a:p>
            <a:r>
              <a:rPr lang="en-US" dirty="0"/>
              <a:t>Provides the ability to evaluate competing demands for resources</a:t>
            </a:r>
          </a:p>
          <a:p>
            <a:endParaRPr lang="en-US" sz="900" dirty="0"/>
          </a:p>
          <a:p>
            <a:r>
              <a:rPr lang="en-US" dirty="0"/>
              <a:t>Informs the public about the government’s future investment in infrastructure </a:t>
            </a:r>
          </a:p>
          <a:p>
            <a:endParaRPr lang="en-US" dirty="0"/>
          </a:p>
        </p:txBody>
      </p:sp>
    </p:spTree>
    <p:extLst>
      <p:ext uri="{BB962C8B-B14F-4D97-AF65-F5344CB8AC3E}">
        <p14:creationId xmlns:p14="http://schemas.microsoft.com/office/powerpoint/2010/main" val="132547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8B20CB9-E428-4808-AA2D-313CFE52DC7B}"/>
              </a:ext>
            </a:extLst>
          </p:cNvPr>
          <p:cNvPicPr>
            <a:picLocks noChangeAspect="1"/>
          </p:cNvPicPr>
          <p:nvPr/>
        </p:nvPicPr>
        <p:blipFill>
          <a:blip r:embed="rId3"/>
          <a:stretch>
            <a:fillRect/>
          </a:stretch>
        </p:blipFill>
        <p:spPr>
          <a:xfrm>
            <a:off x="357057" y="447040"/>
            <a:ext cx="11477886" cy="4704080"/>
          </a:xfrm>
          <a:prstGeom prst="rect">
            <a:avLst/>
          </a:prstGeom>
        </p:spPr>
      </p:pic>
    </p:spTree>
    <p:extLst>
      <p:ext uri="{BB962C8B-B14F-4D97-AF65-F5344CB8AC3E}">
        <p14:creationId xmlns:p14="http://schemas.microsoft.com/office/powerpoint/2010/main" val="299637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E70124D-7E88-949E-5B2C-524A75DACFC5}"/>
              </a:ext>
            </a:extLst>
          </p:cNvPr>
          <p:cNvPicPr>
            <a:picLocks noChangeAspect="1"/>
          </p:cNvPicPr>
          <p:nvPr/>
        </p:nvPicPr>
        <p:blipFill>
          <a:blip r:embed="rId3"/>
          <a:stretch>
            <a:fillRect/>
          </a:stretch>
        </p:blipFill>
        <p:spPr>
          <a:xfrm>
            <a:off x="508318" y="643890"/>
            <a:ext cx="11175363" cy="3602990"/>
          </a:xfrm>
          <a:prstGeom prst="rect">
            <a:avLst/>
          </a:prstGeom>
        </p:spPr>
      </p:pic>
      <p:sp>
        <p:nvSpPr>
          <p:cNvPr id="7" name="TextBox 6">
            <a:extLst>
              <a:ext uri="{FF2B5EF4-FFF2-40B4-BE49-F238E27FC236}">
                <a16:creationId xmlns:a16="http://schemas.microsoft.com/office/drawing/2014/main" id="{B1818535-328E-7242-3E84-B942CEA1343F}"/>
              </a:ext>
            </a:extLst>
          </p:cNvPr>
          <p:cNvSpPr txBox="1"/>
          <p:nvPr/>
        </p:nvSpPr>
        <p:spPr>
          <a:xfrm>
            <a:off x="508318" y="4572000"/>
            <a:ext cx="10809922" cy="584775"/>
          </a:xfrm>
          <a:prstGeom prst="rect">
            <a:avLst/>
          </a:prstGeom>
          <a:noFill/>
        </p:spPr>
        <p:txBody>
          <a:bodyPr wrap="square" rtlCol="0">
            <a:spAutoFit/>
          </a:bodyPr>
          <a:lstStyle/>
          <a:p>
            <a:r>
              <a:rPr lang="en-US" sz="1600" i="1" dirty="0"/>
              <a:t>Washington Initiative 2117 - Prohibit Carbon Tax Credit Trading and Repeal Carbon Cap-and-Invest Program Measure is on the ballot on November 5, 2024. If passed, some state grant awards may be eliminated while others may be greatly reduced </a:t>
            </a:r>
          </a:p>
        </p:txBody>
      </p:sp>
    </p:spTree>
    <p:extLst>
      <p:ext uri="{BB962C8B-B14F-4D97-AF65-F5344CB8AC3E}">
        <p14:creationId xmlns:p14="http://schemas.microsoft.com/office/powerpoint/2010/main" val="1322508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1C588-F7D8-5452-5982-F098FF6900B1}"/>
              </a:ext>
            </a:extLst>
          </p:cNvPr>
          <p:cNvSpPr>
            <a:spLocks noGrp="1"/>
          </p:cNvSpPr>
          <p:nvPr>
            <p:ph type="title"/>
          </p:nvPr>
        </p:nvSpPr>
        <p:spPr/>
        <p:txBody>
          <a:bodyPr/>
          <a:lstStyle/>
          <a:p>
            <a:r>
              <a:rPr lang="en-US" dirty="0"/>
              <a:t>Next Steps </a:t>
            </a:r>
          </a:p>
        </p:txBody>
      </p:sp>
      <p:sp>
        <p:nvSpPr>
          <p:cNvPr id="3" name="Content Placeholder 2">
            <a:extLst>
              <a:ext uri="{FF2B5EF4-FFF2-40B4-BE49-F238E27FC236}">
                <a16:creationId xmlns:a16="http://schemas.microsoft.com/office/drawing/2014/main" id="{429F8BCA-E382-5A92-3295-66FED0D0B1F6}"/>
              </a:ext>
            </a:extLst>
          </p:cNvPr>
          <p:cNvSpPr>
            <a:spLocks noGrp="1"/>
          </p:cNvSpPr>
          <p:nvPr>
            <p:ph idx="1"/>
          </p:nvPr>
        </p:nvSpPr>
        <p:spPr/>
        <p:txBody>
          <a:bodyPr/>
          <a:lstStyle/>
          <a:p>
            <a:r>
              <a:rPr lang="en-US" dirty="0"/>
              <a:t>Set Public Hearing for 5:30pm, Wednesday, May 15, 2024</a:t>
            </a:r>
          </a:p>
          <a:p>
            <a:endParaRPr lang="en-US" sz="1200" dirty="0"/>
          </a:p>
          <a:p>
            <a:r>
              <a:rPr lang="en-US" dirty="0"/>
              <a:t>Post preliminary information on our public facing website for review and comment.  </a:t>
            </a:r>
          </a:p>
          <a:p>
            <a:endParaRPr lang="en-US" sz="1200" dirty="0"/>
          </a:p>
          <a:p>
            <a:r>
              <a:rPr lang="en-US" dirty="0"/>
              <a:t>Spend the next 7 weeks preparing for the final CIP adoption slated for the June 5</a:t>
            </a:r>
            <a:r>
              <a:rPr lang="en-US" baseline="30000" dirty="0"/>
              <a:t>th</a:t>
            </a:r>
            <a:r>
              <a:rPr lang="en-US" dirty="0"/>
              <a:t> Authority Meeting. </a:t>
            </a:r>
          </a:p>
        </p:txBody>
      </p:sp>
    </p:spTree>
    <p:extLst>
      <p:ext uri="{BB962C8B-B14F-4D97-AF65-F5344CB8AC3E}">
        <p14:creationId xmlns:p14="http://schemas.microsoft.com/office/powerpoint/2010/main" val="1279012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47A6FB-C76D-36ED-F817-D683948A1B98}"/>
              </a:ext>
            </a:extLst>
          </p:cNvPr>
          <p:cNvSpPr txBox="1"/>
          <p:nvPr/>
        </p:nvSpPr>
        <p:spPr>
          <a:xfrm>
            <a:off x="4049698" y="1944210"/>
            <a:ext cx="4463988" cy="1015663"/>
          </a:xfrm>
          <a:prstGeom prst="rect">
            <a:avLst/>
          </a:prstGeom>
          <a:noFill/>
        </p:spPr>
        <p:txBody>
          <a:bodyPr wrap="square" rtlCol="0">
            <a:spAutoFit/>
          </a:bodyPr>
          <a:lstStyle/>
          <a:p>
            <a:r>
              <a:rPr lang="en-US" sz="6000" dirty="0">
                <a:latin typeface="Myriad Pro" panose="020B0503030403020204"/>
              </a:rPr>
              <a:t>Questions?</a:t>
            </a:r>
          </a:p>
        </p:txBody>
      </p:sp>
      <p:sp>
        <p:nvSpPr>
          <p:cNvPr id="3" name="TextBox 2">
            <a:extLst>
              <a:ext uri="{FF2B5EF4-FFF2-40B4-BE49-F238E27FC236}">
                <a16:creationId xmlns:a16="http://schemas.microsoft.com/office/drawing/2014/main" id="{615AD3C4-61F6-2E27-245A-8D494895B38A}"/>
              </a:ext>
            </a:extLst>
          </p:cNvPr>
          <p:cNvSpPr txBox="1"/>
          <p:nvPr/>
        </p:nvSpPr>
        <p:spPr>
          <a:xfrm>
            <a:off x="585927" y="4580878"/>
            <a:ext cx="2956264" cy="1754326"/>
          </a:xfrm>
          <a:prstGeom prst="rect">
            <a:avLst/>
          </a:prstGeom>
          <a:noFill/>
        </p:spPr>
        <p:txBody>
          <a:bodyPr wrap="square" rtlCol="0">
            <a:spAutoFit/>
          </a:bodyPr>
          <a:lstStyle/>
          <a:p>
            <a:pPr marL="0" marR="0">
              <a:spcBef>
                <a:spcPts val="0"/>
              </a:spcBef>
              <a:spcAft>
                <a:spcPts val="0"/>
              </a:spcAft>
            </a:pPr>
            <a:r>
              <a:rPr lang="en-US" sz="1800" b="1" i="1"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Jana Brown </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Chief Financial Officer</a:t>
            </a: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hlinkClick r:id="rId3"/>
              </a:rPr>
              <a:t>jbrown@intercitytransit.com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D:360.705.5816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C:360.710.7970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61150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3 Draft Budget presentation" id="{1BE7E87B-6C72-462D-8AE8-DEAC6EE7AC0E}" vid="{65D7BAE9-7935-407E-8A54-6ABD9D3604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2023 Draft Budget presentation</Template>
  <TotalTime>928</TotalTime>
  <Words>733</Words>
  <Application>Microsoft Office PowerPoint</Application>
  <PresentationFormat>Widescreen</PresentationFormat>
  <Paragraphs>88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Myriad Pro</vt:lpstr>
      <vt:lpstr>Office Theme</vt:lpstr>
      <vt:lpstr>Capital Improvement Plan 2025-2029</vt:lpstr>
      <vt:lpstr>What is a Capital Improvement Plan? </vt:lpstr>
      <vt:lpstr> Why do a Capital Improvement Plan (CIP)? </vt:lpstr>
      <vt:lpstr>PowerPoint Presentation</vt:lpstr>
      <vt:lpstr>PowerPoint Presentation</vt:lpstr>
      <vt:lpstr>Next Steps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Draft Budget</dc:title>
  <dc:creator>Jana Brown</dc:creator>
  <cp:lastModifiedBy>Jana Brown</cp:lastModifiedBy>
  <cp:revision>17</cp:revision>
  <dcterms:created xsi:type="dcterms:W3CDTF">2022-09-29T23:22:58Z</dcterms:created>
  <dcterms:modified xsi:type="dcterms:W3CDTF">2024-04-17T19:40:34Z</dcterms:modified>
</cp:coreProperties>
</file>