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6" r:id="rId4"/>
    <p:sldId id="259" r:id="rId5"/>
    <p:sldId id="260" r:id="rId6"/>
    <p:sldId id="261" r:id="rId7"/>
    <p:sldId id="263" r:id="rId8"/>
    <p:sldId id="278" r:id="rId9"/>
    <p:sldId id="275" r:id="rId10"/>
    <p:sldId id="262" r:id="rId11"/>
    <p:sldId id="264" r:id="rId12"/>
    <p:sldId id="265" r:id="rId13"/>
    <p:sldId id="277" r:id="rId14"/>
    <p:sldId id="279" r:id="rId15"/>
    <p:sldId id="276" r:id="rId16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4" autoAdjust="0"/>
  </p:normalViewPr>
  <p:slideViewPr>
    <p:cSldViewPr showGuide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  <p:guide pos="29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A0818-B231-4D81-AF69-F39B654F119A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E1B50-8F1F-416F-BEBE-8301AC2BE3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72064"/>
            <a:ext cx="9372600" cy="138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299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49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0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686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94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8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15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05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0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209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70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61C72-9C01-4707-BCBD-2D807262D1C0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A3138-90A1-486B-A626-9F606A6BD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9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0" y="533400"/>
            <a:ext cx="9144000" cy="17526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EV Bus Technologies Update</a:t>
            </a:r>
            <a:endParaRPr lang="en-US" sz="4800" b="1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0" y="2743200"/>
            <a:ext cx="9144000" cy="2133600"/>
          </a:xfrm>
        </p:spPr>
        <p:txBody>
          <a:bodyPr>
            <a:normAutofit/>
          </a:bodyPr>
          <a:lstStyle/>
          <a:p>
            <a:pPr>
              <a:spcBef>
                <a:spcPts val="500"/>
              </a:spcBef>
            </a:pPr>
            <a:endParaRPr lang="en-US" sz="2200" dirty="0">
              <a:solidFill>
                <a:schemeClr val="tx1"/>
              </a:solidFill>
            </a:endParaRPr>
          </a:p>
          <a:p>
            <a:pPr>
              <a:spcBef>
                <a:spcPts val="5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Paul Koleber</a:t>
            </a:r>
          </a:p>
          <a:p>
            <a:pPr>
              <a:spcBef>
                <a:spcPts val="5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Director of Fleet and Facilities Maintenance</a:t>
            </a:r>
          </a:p>
          <a:p>
            <a:pPr>
              <a:spcBef>
                <a:spcPts val="5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April 17, 2019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9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Valley Transit –Walla Walla, WA.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724400"/>
          </a:xfrm>
        </p:spPr>
        <p:txBody>
          <a:bodyPr>
            <a:normAutofit/>
          </a:bodyPr>
          <a:lstStyle/>
          <a:p>
            <a:pPr marL="347472" lvl="1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Ordered four BYD buses in 2017, still not in service</a:t>
            </a:r>
          </a:p>
          <a:p>
            <a:pPr marL="804672" lvl="2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Two at the trolley conversion facility</a:t>
            </a:r>
          </a:p>
          <a:p>
            <a:pPr marL="804672" lvl="2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One in storage</a:t>
            </a:r>
          </a:p>
          <a:p>
            <a:pPr marL="804672" lvl="2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One still at BYD with roof removed</a:t>
            </a:r>
          </a:p>
          <a:p>
            <a:pPr marL="804672" lvl="2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Trolley conversion provider found interior, roof and structure issues with roof coming loose and buckling</a:t>
            </a:r>
          </a:p>
          <a:p>
            <a:pPr marL="804672" lvl="2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‘BYD has no parts department, has provided no manuals or schematics, and takes four months to return a call’</a:t>
            </a:r>
          </a:p>
          <a:p>
            <a:pPr marL="804672" lvl="2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VT is having to engineer their own charging solutions because state inspector would not sign off on BYD solutions</a:t>
            </a:r>
          </a:p>
          <a:p>
            <a:pPr marL="804672" lvl="2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Hoping BYD bus will go ~120 miles, if they ever get one running</a:t>
            </a:r>
          </a:p>
          <a:p>
            <a:pPr marL="804672" lvl="2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Suggested calling back later this summer to see if one ever goes into service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5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STA</a:t>
            </a:r>
            <a:r>
              <a:rPr lang="en-US" sz="4000" dirty="0" smtClean="0"/>
              <a:t> –Spokane, WA.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4495800"/>
          </a:xfrm>
        </p:spPr>
        <p:txBody>
          <a:bodyPr>
            <a:normAutofit/>
          </a:bodyPr>
          <a:lstStyle/>
          <a:p>
            <a:pPr marL="347472" lvl="2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Plans are being made to go to EV</a:t>
            </a:r>
          </a:p>
          <a:p>
            <a:pPr marL="347472" lvl="2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Currently performing a system evaluation</a:t>
            </a:r>
          </a:p>
          <a:p>
            <a:pPr marL="347472" lvl="2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Sorta-kinda</a:t>
            </a:r>
            <a:r>
              <a:rPr lang="en-US" dirty="0" smtClean="0">
                <a:solidFill>
                  <a:schemeClr val="tx1"/>
                </a:solidFill>
              </a:rPr>
              <a:t> grant dependent plan is to purchase:</a:t>
            </a:r>
          </a:p>
          <a:p>
            <a:pPr marL="804672" lvl="3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Ten 40’ EV in 2020</a:t>
            </a:r>
          </a:p>
          <a:p>
            <a:pPr marL="804672" lvl="3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Ten 60’ articulated EV buses in 2021</a:t>
            </a:r>
          </a:p>
          <a:p>
            <a:pPr marL="804672" lvl="3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Six 40’ EV in 2023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68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C-TRAN –Vancouver, WA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4495800"/>
          </a:xfrm>
        </p:spPr>
        <p:txBody>
          <a:bodyPr>
            <a:normAutofit/>
          </a:bodyPr>
          <a:lstStyle/>
          <a:p>
            <a:pPr marL="347472" lvl="2" indent="-342900" algn="l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Looking into purchasing four EV in third-quarter 2019</a:t>
            </a:r>
          </a:p>
          <a:p>
            <a:pPr marL="347472" lvl="2" indent="-342900" algn="l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Hoping to get Gillig EV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20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/>
              <a:t>Tri-Met </a:t>
            </a:r>
            <a:r>
              <a:rPr lang="en-US" sz="4000" dirty="0" smtClean="0"/>
              <a:t>–Portland, OR.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4038600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Purchased </a:t>
            </a:r>
            <a:r>
              <a:rPr lang="en-US" sz="2400" dirty="0">
                <a:solidFill>
                  <a:prstClr val="black"/>
                </a:solidFill>
              </a:rPr>
              <a:t>three New-Flyer EV buses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Significant fit and finish issues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Re-negotiated the warranty before agreement to keep the buses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No future New Flyer plans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Awaiting Gillig’s EV bus</a:t>
            </a:r>
          </a:p>
          <a:p>
            <a:pPr marL="347472" lvl="2" indent="-342900" algn="l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30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LTD –Eugene, OR.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4038600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Have two BYD buses; one is in service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Two-three year process to get one bus in service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‘Never again will we buy BYD’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‘Has been a complete and total nightmare’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‘Forced to use depreciated contingency buses to meet service expansion demands’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Long term plan is to go EV, but now have to rethink the how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95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Our Strategy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4495800"/>
          </a:xfrm>
        </p:spPr>
        <p:txBody>
          <a:bodyPr>
            <a:normAutofit/>
          </a:bodyPr>
          <a:lstStyle/>
          <a:p>
            <a:pPr marL="347472" lvl="2" indent="-342900" algn="l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Continue to learn from peer agencies</a:t>
            </a:r>
          </a:p>
          <a:p>
            <a:pPr marL="347472" lvl="2" indent="-342900" algn="l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Continue to track evolution of battery technologies</a:t>
            </a:r>
          </a:p>
          <a:p>
            <a:pPr marL="347472" lvl="2" indent="-342900" algn="l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to track Gillig’s new EV products</a:t>
            </a:r>
          </a:p>
          <a:p>
            <a:pPr marL="347472" lvl="2" indent="-342900" algn="l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Continue to seek success stories in EV</a:t>
            </a:r>
          </a:p>
          <a:p>
            <a:pPr marL="804672" lvl="3" indent="-342900" algn="l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Currently there are none</a:t>
            </a:r>
          </a:p>
        </p:txBody>
      </p:sp>
    </p:spTree>
    <p:extLst>
      <p:ext uri="{BB962C8B-B14F-4D97-AF65-F5344CB8AC3E}">
        <p14:creationId xmlns:p14="http://schemas.microsoft.com/office/powerpoint/2010/main" val="67856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New for 2019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772400" cy="3603978"/>
          </a:xfrm>
        </p:spPr>
        <p:txBody>
          <a:bodyPr>
            <a:normAutofit/>
          </a:bodyPr>
          <a:lstStyle/>
          <a:p>
            <a:pPr marL="342900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2019 </a:t>
            </a:r>
            <a:r>
              <a:rPr lang="en-US" sz="2400" dirty="0">
                <a:solidFill>
                  <a:schemeClr val="tx1"/>
                </a:solidFill>
              </a:rPr>
              <a:t>G</a:t>
            </a:r>
            <a:r>
              <a:rPr lang="en-US" sz="2400" dirty="0" smtClean="0">
                <a:solidFill>
                  <a:schemeClr val="tx1"/>
                </a:solidFill>
              </a:rPr>
              <a:t>illig bus purchase update</a:t>
            </a:r>
          </a:p>
          <a:p>
            <a:pPr marL="800100" lvl="1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Eight 35-foot BRT-styled buses</a:t>
            </a:r>
          </a:p>
          <a:p>
            <a:pPr marL="1257300" lvl="2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Delivery is underway!</a:t>
            </a:r>
            <a:endParaRPr lang="en-US" sz="1600" dirty="0">
              <a:solidFill>
                <a:schemeClr val="tx1"/>
              </a:solidFill>
            </a:endParaRPr>
          </a:p>
          <a:p>
            <a:pPr marL="800100" lvl="1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Sixteen 40-foot BRT-styled buses</a:t>
            </a:r>
          </a:p>
          <a:p>
            <a:pPr marL="1257300" lvl="2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Production begins August 19th</a:t>
            </a:r>
          </a:p>
          <a:p>
            <a:pPr marL="342900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2019 Dial-A-Lift (DAL) bus update</a:t>
            </a:r>
          </a:p>
          <a:p>
            <a:pPr marL="800100" lvl="1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Seven gasoline-powered Eldorado DAL buses</a:t>
            </a:r>
          </a:p>
          <a:p>
            <a:pPr marL="1257300" lvl="2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Equipped with the necessary equipment so propane can be later added</a:t>
            </a:r>
          </a:p>
        </p:txBody>
      </p:sp>
    </p:spTree>
    <p:extLst>
      <p:ext uri="{BB962C8B-B14F-4D97-AF65-F5344CB8AC3E}">
        <p14:creationId xmlns:p14="http://schemas.microsoft.com/office/powerpoint/2010/main" val="211316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Autofit/>
          </a:bodyPr>
          <a:lstStyle/>
          <a:p>
            <a:endParaRPr lang="en-US" sz="4000" dirty="0">
              <a:latin typeface="Candara" panose="020E0502030303020204" pitchFamily="34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772400" cy="4343400"/>
          </a:xfrm>
        </p:spPr>
        <p:txBody>
          <a:bodyPr>
            <a:normAutofit/>
          </a:bodyPr>
          <a:lstStyle/>
          <a:p>
            <a:pPr lvl="3" algn="l"/>
            <a:endParaRPr lang="en-US" sz="160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42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Electric Bus Update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4648200"/>
          </a:xfrm>
        </p:spPr>
        <p:txBody>
          <a:bodyPr>
            <a:normAutofit/>
          </a:bodyPr>
          <a:lstStyle/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Peer Agencies Currently Engaging EV</a:t>
            </a:r>
            <a:endParaRPr lang="en-US" sz="2400" dirty="0">
              <a:solidFill>
                <a:schemeClr val="tx1"/>
              </a:solidFill>
            </a:endParaRPr>
          </a:p>
          <a:p>
            <a:pPr marL="8001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King County Metro -Seattle</a:t>
            </a:r>
          </a:p>
          <a:p>
            <a:pPr marL="8001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Pierce Transit -Tacoma</a:t>
            </a:r>
          </a:p>
          <a:p>
            <a:pPr marL="8001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LINK –Wenatchee</a:t>
            </a:r>
          </a:p>
          <a:p>
            <a:pPr marL="8001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Whatcom -Bellingham</a:t>
            </a:r>
          </a:p>
          <a:p>
            <a:pPr marL="8001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BFT -Richland</a:t>
            </a:r>
          </a:p>
          <a:p>
            <a:pPr marL="8001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Valley Transit -Walla Walla</a:t>
            </a:r>
          </a:p>
          <a:p>
            <a:pPr marL="8001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STA</a:t>
            </a:r>
            <a:r>
              <a:rPr lang="en-US" sz="2000" dirty="0" smtClean="0">
                <a:solidFill>
                  <a:schemeClr val="tx1"/>
                </a:solidFill>
              </a:rPr>
              <a:t> –Spokane</a:t>
            </a:r>
          </a:p>
          <a:p>
            <a:pPr marL="8001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C-TRAN –Vancouver</a:t>
            </a:r>
          </a:p>
          <a:p>
            <a:pPr marL="8001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Tri-Met –Portland</a:t>
            </a:r>
          </a:p>
          <a:p>
            <a:pPr marL="8001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LTD -Eugene</a:t>
            </a:r>
          </a:p>
        </p:txBody>
      </p:sp>
    </p:spTree>
    <p:extLst>
      <p:ext uri="{BB962C8B-B14F-4D97-AF65-F5344CB8AC3E}">
        <p14:creationId xmlns:p14="http://schemas.microsoft.com/office/powerpoint/2010/main" val="19106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King County Metro –Seattle, WA.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772400" cy="3962400"/>
          </a:xfrm>
        </p:spPr>
        <p:txBody>
          <a:bodyPr>
            <a:normAutofit/>
          </a:bodyPr>
          <a:lstStyle/>
          <a:p>
            <a:pPr marL="347472" lvl="1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Eleven buses currently in service in Bellevue</a:t>
            </a:r>
          </a:p>
          <a:p>
            <a:pPr marL="347472" lvl="1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Fast charge, short runs, ~25 miles per run</a:t>
            </a:r>
          </a:p>
          <a:p>
            <a:pPr marL="347472" lvl="1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Originally tested Proterra, currently testing others</a:t>
            </a:r>
          </a:p>
          <a:p>
            <a:pPr marL="347472" lvl="1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Testing six for slow charge with 140-mile range</a:t>
            </a:r>
          </a:p>
          <a:p>
            <a:pPr marL="347472" lvl="1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Test buses not yet in service</a:t>
            </a:r>
          </a:p>
          <a:p>
            <a:pPr marL="347472" lvl="1" indent="-342900" algn="l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Building a new satellite electric bus base</a:t>
            </a:r>
          </a:p>
        </p:txBody>
      </p:sp>
    </p:spTree>
    <p:extLst>
      <p:ext uri="{BB962C8B-B14F-4D97-AF65-F5344CB8AC3E}">
        <p14:creationId xmlns:p14="http://schemas.microsoft.com/office/powerpoint/2010/main" val="78798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Pierce Transit –Tacoma, WA.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724400"/>
          </a:xfrm>
        </p:spPr>
        <p:txBody>
          <a:bodyPr>
            <a:normAutofit/>
          </a:bodyPr>
          <a:lstStyle/>
          <a:p>
            <a:pPr marL="347472" lvl="1" indent="-34290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Purchased three Proterra buses and received them in November</a:t>
            </a:r>
          </a:p>
          <a:p>
            <a:pPr marL="347472" lvl="1" indent="-34290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Specified the highest capacity available</a:t>
            </a:r>
          </a:p>
          <a:p>
            <a:pPr marL="347472" lvl="1" indent="-34290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Placed into service on their shortest routes</a:t>
            </a:r>
          </a:p>
          <a:p>
            <a:pPr marL="347472" lvl="1" indent="-34290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Cold weather decreased range 20%</a:t>
            </a:r>
          </a:p>
          <a:p>
            <a:pPr marL="347472" lvl="1" indent="-34290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Range has been ~</a:t>
            </a:r>
            <a:r>
              <a:rPr lang="en-US" sz="2000" dirty="0" smtClean="0">
                <a:solidFill>
                  <a:schemeClr val="tx1"/>
                </a:solidFill>
              </a:rPr>
              <a:t>110-miles during less-than-warm months</a:t>
            </a:r>
          </a:p>
          <a:p>
            <a:pPr marL="347472" lvl="1" indent="-34290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Charge time ~six-hours per bus for 110-miles</a:t>
            </a:r>
          </a:p>
          <a:p>
            <a:pPr marL="347472" lvl="1" indent="-34290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Charger manufacturer has had several technical issues</a:t>
            </a:r>
          </a:p>
          <a:p>
            <a:pPr marL="347472" lvl="1" indent="-34290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Local utility is charging significantly more than planned</a:t>
            </a:r>
          </a:p>
          <a:p>
            <a:pPr marL="347472" lvl="1" indent="-34290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Proterra buses have had several technical issues</a:t>
            </a:r>
          </a:p>
          <a:p>
            <a:pPr marL="347472" lvl="1" indent="-34290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Received a grant to purchase three this year</a:t>
            </a:r>
          </a:p>
          <a:p>
            <a:pPr marL="347472" lvl="1" indent="-34290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Hoping to purchase Gillig EV</a:t>
            </a:r>
          </a:p>
        </p:txBody>
      </p:sp>
    </p:spTree>
    <p:extLst>
      <p:ext uri="{BB962C8B-B14F-4D97-AF65-F5344CB8AC3E}">
        <p14:creationId xmlns:p14="http://schemas.microsoft.com/office/powerpoint/2010/main" val="35487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LINK –Wenatchee, WA.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4648200"/>
          </a:xfrm>
        </p:spPr>
        <p:txBody>
          <a:bodyPr>
            <a:normAutofit/>
          </a:bodyPr>
          <a:lstStyle/>
          <a:p>
            <a:pPr marL="176022" lvl="1" indent="-17145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Two BYD buses in service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Originally purchased five, but returned three to BYD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Hired BYD factory technician to keep buses in service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Reliability is slowly improving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Re-negotiating any possible future purchases</a:t>
            </a:r>
          </a:p>
        </p:txBody>
      </p:sp>
    </p:spTree>
    <p:extLst>
      <p:ext uri="{BB962C8B-B14F-4D97-AF65-F5344CB8AC3E}">
        <p14:creationId xmlns:p14="http://schemas.microsoft.com/office/powerpoint/2010/main" val="92073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Whatcom Transit –Bellingham, WA.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pPr marL="176022" lvl="1" indent="-171450" algn="l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Tested three Proterra buses on a lease program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Reliability, support and quality issues prompted them to return the buses back to Proterra long before the lease was up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Plan to go electric, but are awaiting the Gillig EV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45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299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Ben Franklin Transit –Richland, WA.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3962400"/>
          </a:xfrm>
        </p:spPr>
        <p:txBody>
          <a:bodyPr>
            <a:normAutofit/>
          </a:bodyPr>
          <a:lstStyle/>
          <a:p>
            <a:pPr marL="347472" lvl="1" indent="-342900"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Ol</a:t>
            </a:r>
            <a:r>
              <a:rPr lang="en-US" sz="2400" dirty="0">
                <a:solidFill>
                  <a:schemeClr val="tx1"/>
                </a:solidFill>
              </a:rPr>
              <a:t>’ Sparky</a:t>
            </a:r>
          </a:p>
          <a:p>
            <a:pPr marL="804672" lvl="2" indent="-342900"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Complete Coach Works 40-foot conversion to electric drive</a:t>
            </a:r>
          </a:p>
          <a:p>
            <a:pPr marL="804672" lvl="2" indent="-342900"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Heat and cold severely affects </a:t>
            </a:r>
            <a:r>
              <a:rPr lang="en-US" sz="2000" dirty="0" smtClean="0">
                <a:solidFill>
                  <a:schemeClr val="tx1"/>
                </a:solidFill>
              </a:rPr>
              <a:t>range</a:t>
            </a:r>
          </a:p>
          <a:p>
            <a:pPr marL="804672" lvl="2" indent="-342900"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Typically </a:t>
            </a:r>
            <a:r>
              <a:rPr lang="en-US" sz="2000" dirty="0">
                <a:solidFill>
                  <a:schemeClr val="tx1"/>
                </a:solidFill>
              </a:rPr>
              <a:t>not in use in regular service.  Is used for school tours and special events</a:t>
            </a:r>
          </a:p>
          <a:p>
            <a:pPr marL="347472" lvl="1" indent="-342900"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Planning </a:t>
            </a:r>
            <a:r>
              <a:rPr lang="en-US" sz="2400" dirty="0">
                <a:solidFill>
                  <a:schemeClr val="tx1"/>
                </a:solidFill>
              </a:rPr>
              <a:t>to purchase two new EV in the near future</a:t>
            </a:r>
          </a:p>
          <a:p>
            <a:pPr marL="347472" lvl="1" indent="-342900"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Hoping to purchase Gillig EV</a:t>
            </a:r>
          </a:p>
          <a:p>
            <a:pPr marL="804672" lvl="2" indent="-342900"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2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21563</TotalTime>
  <Words>709</Words>
  <Application>Microsoft Office PowerPoint</Application>
  <PresentationFormat>On-screen Show (4:3)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Candara</vt:lpstr>
      <vt:lpstr>Office Theme</vt:lpstr>
      <vt:lpstr>EV Bus Technologies Update</vt:lpstr>
      <vt:lpstr>New for 2019</vt:lpstr>
      <vt:lpstr>PowerPoint Presentation</vt:lpstr>
      <vt:lpstr>Electric Bus Update</vt:lpstr>
      <vt:lpstr>King County Metro –Seattle, WA.</vt:lpstr>
      <vt:lpstr>Pierce Transit –Tacoma, WA.</vt:lpstr>
      <vt:lpstr>LINK –Wenatchee, WA.</vt:lpstr>
      <vt:lpstr>Whatcom Transit –Bellingham, WA.</vt:lpstr>
      <vt:lpstr>Ben Franklin Transit –Richland, WA.</vt:lpstr>
      <vt:lpstr>Valley Transit –Walla Walla, WA.</vt:lpstr>
      <vt:lpstr>STA –Spokane, WA.</vt:lpstr>
      <vt:lpstr>C-TRAN –Vancouver, WA</vt:lpstr>
      <vt:lpstr>Tri-Met –Portland, OR.</vt:lpstr>
      <vt:lpstr>LTD –Eugene, OR.</vt:lpstr>
      <vt:lpstr>Our Strategy</vt:lpstr>
    </vt:vector>
  </TitlesOfParts>
  <Company>Intercity Transit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Trail</dc:creator>
  <cp:lastModifiedBy>Patricia Messmer</cp:lastModifiedBy>
  <cp:revision>308</cp:revision>
  <cp:lastPrinted>2018-09-06T18:14:02Z</cp:lastPrinted>
  <dcterms:created xsi:type="dcterms:W3CDTF">2018-06-11T23:13:38Z</dcterms:created>
  <dcterms:modified xsi:type="dcterms:W3CDTF">2019-04-17T18:51:28Z</dcterms:modified>
</cp:coreProperties>
</file>