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4" r:id="rId3"/>
    <p:sldId id="265" r:id="rId4"/>
    <p:sldId id="266" r:id="rId5"/>
    <p:sldId id="267" r:id="rId6"/>
    <p:sldId id="269" r:id="rId7"/>
    <p:sldId id="263" r:id="rId8"/>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31" d="100"/>
          <a:sy n="131" d="100"/>
        </p:scale>
        <p:origin x="90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IntercityTransit.com\Develop\Share\PLANNING\Big%20Awesome%20Change\Comments%20Summary.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dirty="0"/>
              <a:t>Distribution</a:t>
            </a:r>
            <a:r>
              <a:rPr lang="en-US" sz="1400" b="1" baseline="0" dirty="0"/>
              <a:t> of Summarized Comments for the proposed September 23rd Service Change</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Pt>
            <c:idx val="6"/>
            <c:invertIfNegative val="0"/>
            <c:bubble3D val="0"/>
            <c:spPr>
              <a:solidFill>
                <a:schemeClr val="accent2"/>
              </a:solidFill>
              <a:ln>
                <a:noFill/>
              </a:ln>
              <a:effectLst/>
            </c:spPr>
            <c:extLst>
              <c:ext xmlns:c16="http://schemas.microsoft.com/office/drawing/2014/chart" uri="{C3380CC4-5D6E-409C-BE32-E72D297353CC}">
                <c16:uniqueId val="{00000001-D663-426F-9B48-B901C738CDB1}"/>
              </c:ext>
            </c:extLst>
          </c:dPt>
          <c:dPt>
            <c:idx val="7"/>
            <c:invertIfNegative val="0"/>
            <c:bubble3D val="0"/>
            <c:spPr>
              <a:solidFill>
                <a:schemeClr val="accent2"/>
              </a:solidFill>
              <a:ln>
                <a:noFill/>
              </a:ln>
              <a:effectLst/>
            </c:spPr>
            <c:extLst>
              <c:ext xmlns:c16="http://schemas.microsoft.com/office/drawing/2014/chart" uri="{C3380CC4-5D6E-409C-BE32-E72D297353CC}">
                <c16:uniqueId val="{00000002-D663-426F-9B48-B901C738CDB1}"/>
              </c:ext>
            </c:extLst>
          </c:dPt>
          <c:dPt>
            <c:idx val="8"/>
            <c:invertIfNegative val="0"/>
            <c:bubble3D val="0"/>
            <c:spPr>
              <a:solidFill>
                <a:schemeClr val="accent2"/>
              </a:solidFill>
              <a:ln>
                <a:noFill/>
              </a:ln>
              <a:effectLst/>
            </c:spPr>
            <c:extLst>
              <c:ext xmlns:c16="http://schemas.microsoft.com/office/drawing/2014/chart" uri="{C3380CC4-5D6E-409C-BE32-E72D297353CC}">
                <c16:uniqueId val="{00000003-D663-426F-9B48-B901C738CDB1}"/>
              </c:ext>
            </c:extLst>
          </c:dPt>
          <c:dPt>
            <c:idx val="9"/>
            <c:invertIfNegative val="0"/>
            <c:bubble3D val="0"/>
            <c:spPr>
              <a:solidFill>
                <a:schemeClr val="accent2"/>
              </a:solidFill>
              <a:ln>
                <a:noFill/>
              </a:ln>
              <a:effectLst/>
            </c:spPr>
            <c:extLst>
              <c:ext xmlns:c16="http://schemas.microsoft.com/office/drawing/2014/chart" uri="{C3380CC4-5D6E-409C-BE32-E72D297353CC}">
                <c16:uniqueId val="{00000004-D663-426F-9B48-B901C738CDB1}"/>
              </c:ext>
            </c:extLst>
          </c:dPt>
          <c:dPt>
            <c:idx val="10"/>
            <c:invertIfNegative val="0"/>
            <c:bubble3D val="0"/>
            <c:spPr>
              <a:solidFill>
                <a:schemeClr val="accent2"/>
              </a:solidFill>
              <a:ln>
                <a:noFill/>
              </a:ln>
              <a:effectLst/>
            </c:spPr>
            <c:extLst>
              <c:ext xmlns:c16="http://schemas.microsoft.com/office/drawing/2014/chart" uri="{C3380CC4-5D6E-409C-BE32-E72D297353CC}">
                <c16:uniqueId val="{00000005-D663-426F-9B48-B901C738CDB1}"/>
              </c:ext>
            </c:extLst>
          </c:dPt>
          <c:dPt>
            <c:idx val="11"/>
            <c:invertIfNegative val="0"/>
            <c:bubble3D val="0"/>
            <c:spPr>
              <a:solidFill>
                <a:schemeClr val="accent6"/>
              </a:solidFill>
              <a:ln>
                <a:noFill/>
              </a:ln>
              <a:effectLst/>
            </c:spPr>
            <c:extLst>
              <c:ext xmlns:c16="http://schemas.microsoft.com/office/drawing/2014/chart" uri="{C3380CC4-5D6E-409C-BE32-E72D297353CC}">
                <c16:uniqueId val="{00000006-D663-426F-9B48-B901C738CDB1}"/>
              </c:ext>
            </c:extLst>
          </c:dPt>
          <c:dPt>
            <c:idx val="12"/>
            <c:invertIfNegative val="0"/>
            <c:bubble3D val="0"/>
            <c:spPr>
              <a:solidFill>
                <a:schemeClr val="accent6"/>
              </a:solidFill>
              <a:ln>
                <a:noFill/>
              </a:ln>
              <a:effectLst/>
            </c:spPr>
            <c:extLst>
              <c:ext xmlns:c16="http://schemas.microsoft.com/office/drawing/2014/chart" uri="{C3380CC4-5D6E-409C-BE32-E72D297353CC}">
                <c16:uniqueId val="{00000007-D663-426F-9B48-B901C738CDB1}"/>
              </c:ext>
            </c:extLst>
          </c:dPt>
          <c:dPt>
            <c:idx val="13"/>
            <c:invertIfNegative val="0"/>
            <c:bubble3D val="0"/>
            <c:spPr>
              <a:solidFill>
                <a:schemeClr val="accent6"/>
              </a:solidFill>
              <a:ln>
                <a:noFill/>
              </a:ln>
              <a:effectLst/>
            </c:spPr>
            <c:extLst>
              <c:ext xmlns:c16="http://schemas.microsoft.com/office/drawing/2014/chart" uri="{C3380CC4-5D6E-409C-BE32-E72D297353CC}">
                <c16:uniqueId val="{00000008-D663-426F-9B48-B901C738CDB1}"/>
              </c:ext>
            </c:extLst>
          </c:dPt>
          <c:dPt>
            <c:idx val="14"/>
            <c:invertIfNegative val="0"/>
            <c:bubble3D val="0"/>
            <c:spPr>
              <a:solidFill>
                <a:schemeClr val="accent6"/>
              </a:solidFill>
              <a:ln>
                <a:noFill/>
              </a:ln>
              <a:effectLst/>
            </c:spPr>
            <c:extLst>
              <c:ext xmlns:c16="http://schemas.microsoft.com/office/drawing/2014/chart" uri="{C3380CC4-5D6E-409C-BE32-E72D297353CC}">
                <c16:uniqueId val="{00000009-D663-426F-9B48-B901C738CDB1}"/>
              </c:ext>
            </c:extLst>
          </c:dPt>
          <c:dPt>
            <c:idx val="15"/>
            <c:invertIfNegative val="0"/>
            <c:bubble3D val="0"/>
            <c:spPr>
              <a:solidFill>
                <a:srgbClr val="7030A0"/>
              </a:solidFill>
              <a:ln>
                <a:noFill/>
              </a:ln>
              <a:effectLst/>
            </c:spPr>
            <c:extLst>
              <c:ext xmlns:c16="http://schemas.microsoft.com/office/drawing/2014/chart" uri="{C3380CC4-5D6E-409C-BE32-E72D297353CC}">
                <c16:uniqueId val="{0000000A-D663-426F-9B48-B901C738CDB1}"/>
              </c:ext>
            </c:extLst>
          </c:dPt>
          <c:dPt>
            <c:idx val="16"/>
            <c:invertIfNegative val="0"/>
            <c:bubble3D val="0"/>
            <c:spPr>
              <a:solidFill>
                <a:srgbClr val="C00000"/>
              </a:solidFill>
              <a:ln>
                <a:noFill/>
              </a:ln>
              <a:effectLst/>
            </c:spPr>
            <c:extLst>
              <c:ext xmlns:c16="http://schemas.microsoft.com/office/drawing/2014/chart" uri="{C3380CC4-5D6E-409C-BE32-E72D297353CC}">
                <c16:uniqueId val="{0000000B-D663-426F-9B48-B901C738CDB1}"/>
              </c:ext>
            </c:extLst>
          </c:dPt>
          <c:dPt>
            <c:idx val="17"/>
            <c:invertIfNegative val="0"/>
            <c:bubble3D val="0"/>
            <c:spPr>
              <a:solidFill>
                <a:srgbClr val="C00000"/>
              </a:solidFill>
              <a:ln>
                <a:noFill/>
              </a:ln>
              <a:effectLst/>
            </c:spPr>
            <c:extLst>
              <c:ext xmlns:c16="http://schemas.microsoft.com/office/drawing/2014/chart" uri="{C3380CC4-5D6E-409C-BE32-E72D297353CC}">
                <c16:uniqueId val="{0000000C-D663-426F-9B48-B901C738CDB1}"/>
              </c:ext>
            </c:extLst>
          </c:dPt>
          <c:dPt>
            <c:idx val="18"/>
            <c:invertIfNegative val="0"/>
            <c:bubble3D val="0"/>
            <c:spPr>
              <a:solidFill>
                <a:srgbClr val="C00000"/>
              </a:solidFill>
              <a:ln>
                <a:noFill/>
              </a:ln>
              <a:effectLst/>
            </c:spPr>
            <c:extLst>
              <c:ext xmlns:c16="http://schemas.microsoft.com/office/drawing/2014/chart" uri="{C3380CC4-5D6E-409C-BE32-E72D297353CC}">
                <c16:uniqueId val="{0000000D-D663-426F-9B48-B901C738CDB1}"/>
              </c:ext>
            </c:extLst>
          </c:dPt>
          <c:dPt>
            <c:idx val="19"/>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E-D663-426F-9B48-B901C738CDB1}"/>
              </c:ext>
            </c:extLst>
          </c:dPt>
          <c:dPt>
            <c:idx val="20"/>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F-D663-426F-9B48-B901C738CDB1}"/>
              </c:ext>
            </c:extLst>
          </c:dPt>
          <c:dPt>
            <c:idx val="2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0-D663-426F-9B48-B901C738CDB1}"/>
              </c:ext>
            </c:extLst>
          </c:dPt>
          <c:dPt>
            <c:idx val="2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11-D663-426F-9B48-B901C738CDB1}"/>
              </c:ext>
            </c:extLst>
          </c:dPt>
          <c:dPt>
            <c:idx val="23"/>
            <c:invertIfNegative val="0"/>
            <c:bubble3D val="0"/>
            <c:spPr>
              <a:solidFill>
                <a:schemeClr val="accent1">
                  <a:lumMod val="50000"/>
                </a:schemeClr>
              </a:solidFill>
              <a:ln>
                <a:noFill/>
              </a:ln>
              <a:effectLst/>
            </c:spPr>
            <c:extLst>
              <c:ext xmlns:c16="http://schemas.microsoft.com/office/drawing/2014/chart" uri="{C3380CC4-5D6E-409C-BE32-E72D297353CC}">
                <c16:uniqueId val="{00000012-D663-426F-9B48-B901C738CDB1}"/>
              </c:ext>
            </c:extLst>
          </c:dPt>
          <c:dPt>
            <c:idx val="24"/>
            <c:invertIfNegative val="0"/>
            <c:bubble3D val="0"/>
            <c:spPr>
              <a:solidFill>
                <a:srgbClr val="FF33CC"/>
              </a:solidFill>
              <a:ln>
                <a:noFill/>
              </a:ln>
              <a:effectLst/>
            </c:spPr>
            <c:extLst>
              <c:ext xmlns:c16="http://schemas.microsoft.com/office/drawing/2014/chart" uri="{C3380CC4-5D6E-409C-BE32-E72D297353CC}">
                <c16:uniqueId val="{00000013-D663-426F-9B48-B901C738CDB1}"/>
              </c:ext>
            </c:extLst>
          </c:dPt>
          <c:dPt>
            <c:idx val="25"/>
            <c:invertIfNegative val="0"/>
            <c:bubble3D val="0"/>
            <c:spPr>
              <a:solidFill>
                <a:srgbClr val="FF33CC"/>
              </a:solidFill>
              <a:ln>
                <a:noFill/>
              </a:ln>
              <a:effectLst/>
            </c:spPr>
            <c:extLst>
              <c:ext xmlns:c16="http://schemas.microsoft.com/office/drawing/2014/chart" uri="{C3380CC4-5D6E-409C-BE32-E72D297353CC}">
                <c16:uniqueId val="{00000014-D663-426F-9B48-B901C738CDB1}"/>
              </c:ext>
            </c:extLst>
          </c:dPt>
          <c:dPt>
            <c:idx val="26"/>
            <c:invertIfNegative val="0"/>
            <c:bubble3D val="0"/>
            <c:spPr>
              <a:solidFill>
                <a:srgbClr val="FF33CC"/>
              </a:solidFill>
              <a:ln>
                <a:noFill/>
              </a:ln>
              <a:effectLst/>
            </c:spPr>
            <c:extLst>
              <c:ext xmlns:c16="http://schemas.microsoft.com/office/drawing/2014/chart" uri="{C3380CC4-5D6E-409C-BE32-E72D297353CC}">
                <c16:uniqueId val="{00000015-D663-426F-9B48-B901C738CDB1}"/>
              </c:ext>
            </c:extLst>
          </c:dPt>
          <c:dPt>
            <c:idx val="27"/>
            <c:invertIfNegative val="0"/>
            <c:bubble3D val="0"/>
            <c:spPr>
              <a:solidFill>
                <a:srgbClr val="FF33CC"/>
              </a:solidFill>
              <a:ln>
                <a:noFill/>
              </a:ln>
              <a:effectLst/>
            </c:spPr>
            <c:extLst>
              <c:ext xmlns:c16="http://schemas.microsoft.com/office/drawing/2014/chart" uri="{C3380CC4-5D6E-409C-BE32-E72D297353CC}">
                <c16:uniqueId val="{00000016-D663-426F-9B48-B901C738CDB1}"/>
              </c:ext>
            </c:extLst>
          </c:dPt>
          <c:dPt>
            <c:idx val="28"/>
            <c:invertIfNegative val="0"/>
            <c:bubble3D val="0"/>
            <c:spPr>
              <a:solidFill>
                <a:srgbClr val="FF33CC"/>
              </a:solidFill>
              <a:ln>
                <a:noFill/>
              </a:ln>
              <a:effectLst/>
            </c:spPr>
            <c:extLst>
              <c:ext xmlns:c16="http://schemas.microsoft.com/office/drawing/2014/chart" uri="{C3380CC4-5D6E-409C-BE32-E72D297353CC}">
                <c16:uniqueId val="{00000017-D663-426F-9B48-B901C738CDB1}"/>
              </c:ext>
            </c:extLst>
          </c:dPt>
          <c:dPt>
            <c:idx val="29"/>
            <c:invertIfNegative val="0"/>
            <c:bubble3D val="0"/>
            <c:spPr>
              <a:solidFill>
                <a:srgbClr val="FF33CC"/>
              </a:solidFill>
              <a:ln>
                <a:noFill/>
              </a:ln>
              <a:effectLst/>
            </c:spPr>
            <c:extLst>
              <c:ext xmlns:c16="http://schemas.microsoft.com/office/drawing/2014/chart" uri="{C3380CC4-5D6E-409C-BE32-E72D297353CC}">
                <c16:uniqueId val="{00000018-D663-426F-9B48-B901C738CDB1}"/>
              </c:ext>
            </c:extLst>
          </c:dPt>
          <c:dPt>
            <c:idx val="30"/>
            <c:invertIfNegative val="0"/>
            <c:bubble3D val="0"/>
            <c:spPr>
              <a:solidFill>
                <a:srgbClr val="FF33CC"/>
              </a:solidFill>
              <a:ln>
                <a:noFill/>
              </a:ln>
              <a:effectLst/>
            </c:spPr>
            <c:extLst>
              <c:ext xmlns:c16="http://schemas.microsoft.com/office/drawing/2014/chart" uri="{C3380CC4-5D6E-409C-BE32-E72D297353CC}">
                <c16:uniqueId val="{00000019-D663-426F-9B48-B901C738CDB1}"/>
              </c:ext>
            </c:extLst>
          </c:dPt>
          <c:dPt>
            <c:idx val="31"/>
            <c:invertIfNegative val="0"/>
            <c:bubble3D val="0"/>
            <c:spPr>
              <a:solidFill>
                <a:schemeClr val="accent2">
                  <a:lumMod val="75000"/>
                </a:schemeClr>
              </a:solidFill>
              <a:ln>
                <a:noFill/>
              </a:ln>
              <a:effectLst/>
            </c:spPr>
            <c:extLst>
              <c:ext xmlns:c16="http://schemas.microsoft.com/office/drawing/2014/chart" uri="{C3380CC4-5D6E-409C-BE32-E72D297353CC}">
                <c16:uniqueId val="{0000001A-D663-426F-9B48-B901C738CDB1}"/>
              </c:ext>
            </c:extLst>
          </c:dPt>
          <c:dPt>
            <c:idx val="32"/>
            <c:invertIfNegative val="0"/>
            <c:bubble3D val="0"/>
            <c:spPr>
              <a:solidFill>
                <a:schemeClr val="accent2">
                  <a:lumMod val="75000"/>
                </a:schemeClr>
              </a:solidFill>
              <a:ln>
                <a:noFill/>
              </a:ln>
              <a:effectLst/>
            </c:spPr>
            <c:extLst>
              <c:ext xmlns:c16="http://schemas.microsoft.com/office/drawing/2014/chart" uri="{C3380CC4-5D6E-409C-BE32-E72D297353CC}">
                <c16:uniqueId val="{0000001B-D663-426F-9B48-B901C738CDB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Sheet1!$B$3:$B$35</c:f>
              <c:strCache>
                <c:ptCount val="33"/>
                <c:pt idx="0">
                  <c:v>Service to Capitol Campus/Downtown Olympia</c:v>
                </c:pt>
                <c:pt idx="1">
                  <c:v>Transferring between Evergreen Park Dr &amp; Cooper Point</c:v>
                </c:pt>
                <c:pt idx="2">
                  <c:v>Good for SPSCC/Running Start</c:v>
                </c:pt>
                <c:pt idx="3">
                  <c:v>Extend service to Black Hills HS and southward</c:v>
                </c:pt>
                <c:pt idx="4">
                  <c:v>Will the Dept of Health Loop continue?</c:v>
                </c:pt>
                <c:pt idx="5">
                  <c:v>possible misunderstanding of the change</c:v>
                </c:pt>
                <c:pt idx="6">
                  <c:v>Support</c:v>
                </c:pt>
                <c:pt idx="7">
                  <c:v>Discontinued bus stops</c:v>
                </c:pt>
                <c:pt idx="8">
                  <c:v>Add weekend service</c:v>
                </c:pt>
                <c:pt idx="9">
                  <c:v>Expand coverage to Tumwater and west Olympia</c:v>
                </c:pt>
                <c:pt idx="10">
                  <c:v>Expand coverage south to Black Lake</c:v>
                </c:pt>
                <c:pt idx="11">
                  <c:v>Support new service on Kaiser</c:v>
                </c:pt>
                <c:pt idx="12">
                  <c:v>Discontinued bus stops</c:v>
                </c:pt>
                <c:pt idx="13">
                  <c:v>Extend service to Marshall Middle School</c:v>
                </c:pt>
                <c:pt idx="14">
                  <c:v>Later evening service</c:v>
                </c:pt>
                <c:pt idx="15">
                  <c:v>Discontinued service on 12th Ave to the stop at St. Francis House</c:v>
                </c:pt>
                <c:pt idx="16">
                  <c:v>Support new service to Willamette Dr</c:v>
                </c:pt>
                <c:pt idx="17">
                  <c:v>Needs better on-time performance</c:v>
                </c:pt>
                <c:pt idx="18">
                  <c:v>Increased evening frequency</c:v>
                </c:pt>
                <c:pt idx="19">
                  <c:v>Service to Capitol Campus/Downtown Olympia</c:v>
                </c:pt>
                <c:pt idx="20">
                  <c:v>Support; Good for SPSCC/Running Start</c:v>
                </c:pt>
                <c:pt idx="21">
                  <c:v>Shorter span than the existing Route 44; more evening frequency</c:v>
                </c:pt>
                <c:pt idx="22">
                  <c:v>possible misunderstanding of the proposed change</c:v>
                </c:pt>
                <c:pt idx="23">
                  <c:v>Create a loop in Yelm; more coverage</c:v>
                </c:pt>
                <c:pt idx="24">
                  <c:v>Discontinuing service to Tacoma Dome Station</c:v>
                </c:pt>
                <c:pt idx="25">
                  <c:v>Discontinuing service to Lacey Transit Center/Woodland Square</c:v>
                </c:pt>
                <c:pt idx="26">
                  <c:v>Support Express between MartinWay Park/Ride &amp; Capitol Campus</c:v>
                </c:pt>
                <c:pt idx="27">
                  <c:v>No Express between HawksPrairie Park/Ride &amp; Capitol Campus</c:v>
                </c:pt>
                <c:pt idx="28">
                  <c:v>Earlier morning service from Tacoma</c:v>
                </c:pt>
                <c:pt idx="29">
                  <c:v>Service on Pacific Ave in Tacoma</c:v>
                </c:pt>
                <c:pt idx="30">
                  <c:v>Do not stop at the MartinWay Park/Ride</c:v>
                </c:pt>
                <c:pt idx="31">
                  <c:v>Remove Capital Mall</c:v>
                </c:pt>
                <c:pt idx="32">
                  <c:v>Discontinue service to LTC; consistent with 612</c:v>
                </c:pt>
              </c:strCache>
            </c:strRef>
          </c:cat>
          <c:val>
            <c:numRef>
              <c:f>Sheet1!$C$3:$C$35</c:f>
              <c:numCache>
                <c:formatCode>General</c:formatCode>
                <c:ptCount val="33"/>
                <c:pt idx="0">
                  <c:v>4</c:v>
                </c:pt>
                <c:pt idx="1">
                  <c:v>4</c:v>
                </c:pt>
                <c:pt idx="2">
                  <c:v>2</c:v>
                </c:pt>
                <c:pt idx="3">
                  <c:v>2</c:v>
                </c:pt>
                <c:pt idx="4">
                  <c:v>1</c:v>
                </c:pt>
                <c:pt idx="5">
                  <c:v>1</c:v>
                </c:pt>
                <c:pt idx="6">
                  <c:v>7</c:v>
                </c:pt>
                <c:pt idx="7">
                  <c:v>2</c:v>
                </c:pt>
                <c:pt idx="8">
                  <c:v>1</c:v>
                </c:pt>
                <c:pt idx="9">
                  <c:v>1</c:v>
                </c:pt>
                <c:pt idx="10">
                  <c:v>1</c:v>
                </c:pt>
                <c:pt idx="11">
                  <c:v>12</c:v>
                </c:pt>
                <c:pt idx="12">
                  <c:v>4</c:v>
                </c:pt>
                <c:pt idx="13">
                  <c:v>1</c:v>
                </c:pt>
                <c:pt idx="14">
                  <c:v>1</c:v>
                </c:pt>
                <c:pt idx="15">
                  <c:v>21</c:v>
                </c:pt>
                <c:pt idx="16">
                  <c:v>2</c:v>
                </c:pt>
                <c:pt idx="17">
                  <c:v>1</c:v>
                </c:pt>
                <c:pt idx="18">
                  <c:v>1</c:v>
                </c:pt>
                <c:pt idx="19">
                  <c:v>16</c:v>
                </c:pt>
                <c:pt idx="20">
                  <c:v>3</c:v>
                </c:pt>
                <c:pt idx="21">
                  <c:v>2</c:v>
                </c:pt>
                <c:pt idx="22">
                  <c:v>1</c:v>
                </c:pt>
                <c:pt idx="23">
                  <c:v>1</c:v>
                </c:pt>
                <c:pt idx="24">
                  <c:v>13</c:v>
                </c:pt>
                <c:pt idx="25">
                  <c:v>8</c:v>
                </c:pt>
                <c:pt idx="26">
                  <c:v>3</c:v>
                </c:pt>
                <c:pt idx="27">
                  <c:v>4</c:v>
                </c:pt>
                <c:pt idx="28">
                  <c:v>1</c:v>
                </c:pt>
                <c:pt idx="29">
                  <c:v>1</c:v>
                </c:pt>
                <c:pt idx="30">
                  <c:v>1</c:v>
                </c:pt>
                <c:pt idx="31">
                  <c:v>1</c:v>
                </c:pt>
                <c:pt idx="32">
                  <c:v>1</c:v>
                </c:pt>
              </c:numCache>
            </c:numRef>
          </c:val>
          <c:extLst>
            <c:ext xmlns:c16="http://schemas.microsoft.com/office/drawing/2014/chart" uri="{C3380CC4-5D6E-409C-BE32-E72D297353CC}">
              <c16:uniqueId val="{00000000-D663-426F-9B48-B901C738CDB1}"/>
            </c:ext>
          </c:extLst>
        </c:ser>
        <c:dLbls>
          <c:showLegendKey val="0"/>
          <c:showVal val="0"/>
          <c:showCatName val="0"/>
          <c:showSerName val="0"/>
          <c:showPercent val="0"/>
          <c:showBubbleSize val="0"/>
        </c:dLbls>
        <c:gapWidth val="182"/>
        <c:axId val="514376496"/>
        <c:axId val="514374856"/>
      </c:barChart>
      <c:catAx>
        <c:axId val="5143764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14374856"/>
        <c:crosses val="autoZero"/>
        <c:auto val="1"/>
        <c:lblAlgn val="ctr"/>
        <c:lblOffset val="100"/>
        <c:noMultiLvlLbl val="0"/>
      </c:catAx>
      <c:valAx>
        <c:axId val="514374856"/>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4376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F77324-4E50-4172-A740-DC72C253C8C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3831387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F77324-4E50-4172-A740-DC72C253C8C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99461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F77324-4E50-4172-A740-DC72C253C8C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298345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F77324-4E50-4172-A740-DC72C253C8C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1325115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5F77324-4E50-4172-A740-DC72C253C8C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2336407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F77324-4E50-4172-A740-DC72C253C8C5}"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222385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F77324-4E50-4172-A740-DC72C253C8C5}"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87891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F77324-4E50-4172-A740-DC72C253C8C5}"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175161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77324-4E50-4172-A740-DC72C253C8C5}"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124957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F77324-4E50-4172-A740-DC72C253C8C5}"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3784321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5F77324-4E50-4172-A740-DC72C253C8C5}"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06C30-A2DE-40F4-9123-89C57D354232}" type="slidenum">
              <a:rPr lang="en-US" smtClean="0"/>
              <a:t>‹#›</a:t>
            </a:fld>
            <a:endParaRPr lang="en-US"/>
          </a:p>
        </p:txBody>
      </p:sp>
    </p:spTree>
    <p:extLst>
      <p:ext uri="{BB962C8B-B14F-4D97-AF65-F5344CB8AC3E}">
        <p14:creationId xmlns:p14="http://schemas.microsoft.com/office/powerpoint/2010/main" val="130702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77324-4E50-4172-A740-DC72C253C8C5}" type="datetimeFigureOut">
              <a:rPr lang="en-US" smtClean="0"/>
              <a:t>6/6/2018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06C30-A2DE-40F4-9123-89C57D354232}" type="slidenum">
              <a:rPr lang="en-US" smtClean="0"/>
              <a:t>‹#›</a:t>
            </a:fld>
            <a:endParaRPr lang="en-US"/>
          </a:p>
        </p:txBody>
      </p:sp>
    </p:spTree>
    <p:extLst>
      <p:ext uri="{BB962C8B-B14F-4D97-AF65-F5344CB8AC3E}">
        <p14:creationId xmlns:p14="http://schemas.microsoft.com/office/powerpoint/2010/main" val="2553774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786" y="2841070"/>
            <a:ext cx="3711533" cy="2783650"/>
          </a:xfrm>
          <a:prstGeom prst="rect">
            <a:avLst/>
          </a:prstGeom>
          <a:ln w="25400">
            <a:solidFill>
              <a:schemeClr val="accent1">
                <a:lumMod val="50000"/>
              </a:schemeClr>
            </a:solidFill>
          </a:ln>
        </p:spPr>
      </p:pic>
      <p:sp>
        <p:nvSpPr>
          <p:cNvPr id="10" name="TextBox 9"/>
          <p:cNvSpPr txBox="1"/>
          <p:nvPr/>
        </p:nvSpPr>
        <p:spPr>
          <a:xfrm>
            <a:off x="6271939" y="986417"/>
            <a:ext cx="536448" cy="369332"/>
          </a:xfrm>
          <a:prstGeom prst="rect">
            <a:avLst/>
          </a:prstGeom>
          <a:noFill/>
        </p:spPr>
        <p:txBody>
          <a:bodyPr wrap="square" rtlCol="0">
            <a:spAutoFit/>
          </a:bodyPr>
          <a:lstStyle/>
          <a:p>
            <a:pPr algn="ctr"/>
            <a:r>
              <a:rPr lang="en-US" dirty="0"/>
              <a:t>5</a:t>
            </a:r>
          </a:p>
        </p:txBody>
      </p:sp>
      <p:sp>
        <p:nvSpPr>
          <p:cNvPr id="5" name="Oval 4"/>
          <p:cNvSpPr/>
          <p:nvPr/>
        </p:nvSpPr>
        <p:spPr>
          <a:xfrm>
            <a:off x="3564155" y="989986"/>
            <a:ext cx="365760" cy="373075"/>
          </a:xfrm>
          <a:prstGeom prst="ellipse">
            <a:avLst/>
          </a:prstGeom>
          <a:solidFill>
            <a:schemeClr val="accent5"/>
          </a:solidFill>
          <a:ln w="19050">
            <a:solidFill>
              <a:schemeClr val="accent5"/>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TextBox 5"/>
          <p:cNvSpPr txBox="1"/>
          <p:nvPr/>
        </p:nvSpPr>
        <p:spPr>
          <a:xfrm>
            <a:off x="3491002" y="993731"/>
            <a:ext cx="512064" cy="369332"/>
          </a:xfrm>
          <a:prstGeom prst="rect">
            <a:avLst/>
          </a:prstGeom>
          <a:noFill/>
        </p:spPr>
        <p:txBody>
          <a:bodyPr wrap="square" rtlCol="0">
            <a:spAutoFit/>
          </a:bodyPr>
          <a:lstStyle/>
          <a:p>
            <a:pPr algn="ctr"/>
            <a:r>
              <a:rPr lang="en-US" b="1" dirty="0">
                <a:solidFill>
                  <a:schemeClr val="bg1"/>
                </a:solidFill>
              </a:rPr>
              <a:t>3</a:t>
            </a:r>
            <a:endParaRPr lang="en-US" b="1" dirty="0">
              <a:solidFill>
                <a:schemeClr val="bg1"/>
              </a:solidFill>
            </a:endParaRPr>
          </a:p>
        </p:txBody>
      </p:sp>
      <p:sp>
        <p:nvSpPr>
          <p:cNvPr id="8" name="TextBox 7"/>
          <p:cNvSpPr txBox="1"/>
          <p:nvPr/>
        </p:nvSpPr>
        <p:spPr>
          <a:xfrm>
            <a:off x="777676" y="986417"/>
            <a:ext cx="512064" cy="369332"/>
          </a:xfrm>
          <a:prstGeom prst="rect">
            <a:avLst/>
          </a:prstGeom>
          <a:noFill/>
        </p:spPr>
        <p:txBody>
          <a:bodyPr wrap="square" rtlCol="0">
            <a:spAutoFit/>
          </a:bodyPr>
          <a:lstStyle/>
          <a:p>
            <a:pPr algn="ctr"/>
            <a:r>
              <a:rPr lang="en-US" dirty="0" smtClean="0"/>
              <a:t>1</a:t>
            </a:r>
            <a:endParaRPr lang="en-US" dirty="0"/>
          </a:p>
        </p:txBody>
      </p:sp>
      <p:sp>
        <p:nvSpPr>
          <p:cNvPr id="3" name="Subtitle 2"/>
          <p:cNvSpPr>
            <a:spLocks noGrp="1"/>
          </p:cNvSpPr>
          <p:nvPr>
            <p:ph type="subTitle" idx="1"/>
          </p:nvPr>
        </p:nvSpPr>
        <p:spPr>
          <a:xfrm>
            <a:off x="0" y="5958348"/>
            <a:ext cx="9144000" cy="899652"/>
          </a:xfrm>
          <a:solidFill>
            <a:schemeClr val="accent5"/>
          </a:solidFill>
        </p:spPr>
        <p:txBody>
          <a:bodyPr>
            <a:normAutofit/>
          </a:bodyPr>
          <a:lstStyle/>
          <a:p>
            <a:pPr>
              <a:spcBef>
                <a:spcPts val="0"/>
              </a:spcBef>
            </a:pPr>
            <a:endParaRPr lang="en-US" sz="1000" i="1" dirty="0" smtClean="0">
              <a:solidFill>
                <a:schemeClr val="bg1"/>
              </a:solidFill>
            </a:endParaRPr>
          </a:p>
          <a:p>
            <a:pPr>
              <a:spcBef>
                <a:spcPts val="0"/>
              </a:spcBef>
            </a:pPr>
            <a:r>
              <a:rPr lang="en-US" sz="3200" i="1" dirty="0" smtClean="0">
                <a:solidFill>
                  <a:schemeClr val="bg1"/>
                </a:solidFill>
              </a:rPr>
              <a:t>An update on the Service Change proposal</a:t>
            </a:r>
            <a:endParaRPr lang="en-US" sz="3000" i="1" dirty="0">
              <a:solidFill>
                <a:schemeClr val="bg1"/>
              </a:solidFill>
            </a:endParaRPr>
          </a:p>
        </p:txBody>
      </p:sp>
      <p:sp>
        <p:nvSpPr>
          <p:cNvPr id="7" name="Oval 6"/>
          <p:cNvSpPr/>
          <p:nvPr/>
        </p:nvSpPr>
        <p:spPr>
          <a:xfrm>
            <a:off x="848444" y="987553"/>
            <a:ext cx="365760" cy="37307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347590" y="989988"/>
            <a:ext cx="365760" cy="37307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2212673" y="982673"/>
            <a:ext cx="365760" cy="37307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140507" y="994846"/>
            <a:ext cx="512064" cy="369332"/>
          </a:xfrm>
          <a:prstGeom prst="rect">
            <a:avLst/>
          </a:prstGeom>
          <a:noFill/>
        </p:spPr>
        <p:txBody>
          <a:bodyPr wrap="square" rtlCol="0">
            <a:spAutoFit/>
          </a:bodyPr>
          <a:lstStyle/>
          <a:p>
            <a:pPr algn="ctr"/>
            <a:r>
              <a:rPr lang="en-US" dirty="0" smtClean="0"/>
              <a:t>2</a:t>
            </a:r>
            <a:endParaRPr lang="en-US" dirty="0"/>
          </a:p>
        </p:txBody>
      </p:sp>
      <p:sp>
        <p:nvSpPr>
          <p:cNvPr id="13" name="Oval 12"/>
          <p:cNvSpPr/>
          <p:nvPr/>
        </p:nvSpPr>
        <p:spPr>
          <a:xfrm>
            <a:off x="7734429" y="989987"/>
            <a:ext cx="365760" cy="37307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661334" y="982671"/>
            <a:ext cx="512064" cy="369332"/>
          </a:xfrm>
          <a:prstGeom prst="rect">
            <a:avLst/>
          </a:prstGeom>
          <a:noFill/>
        </p:spPr>
        <p:txBody>
          <a:bodyPr wrap="square" rtlCol="0">
            <a:spAutoFit/>
          </a:bodyPr>
          <a:lstStyle/>
          <a:p>
            <a:pPr algn="ctr"/>
            <a:r>
              <a:rPr lang="en-US" dirty="0" smtClean="0"/>
              <a:t>6</a:t>
            </a:r>
            <a:endParaRPr lang="en-US" dirty="0"/>
          </a:p>
        </p:txBody>
      </p:sp>
      <p:cxnSp>
        <p:nvCxnSpPr>
          <p:cNvPr id="15" name="Straight Connector 14"/>
          <p:cNvCxnSpPr/>
          <p:nvPr/>
        </p:nvCxnSpPr>
        <p:spPr>
          <a:xfrm flipV="1">
            <a:off x="1245847" y="1174090"/>
            <a:ext cx="938289" cy="43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94072" y="1327357"/>
            <a:ext cx="1061884" cy="369332"/>
          </a:xfrm>
          <a:prstGeom prst="rect">
            <a:avLst/>
          </a:prstGeom>
          <a:noFill/>
        </p:spPr>
        <p:txBody>
          <a:bodyPr wrap="square" rtlCol="0">
            <a:spAutoFit/>
          </a:bodyPr>
          <a:lstStyle/>
          <a:p>
            <a:pPr algn="ctr"/>
            <a:r>
              <a:rPr lang="en-US" dirty="0" smtClean="0"/>
              <a:t>Concepts</a:t>
            </a:r>
            <a:endParaRPr lang="en-US" dirty="0"/>
          </a:p>
        </p:txBody>
      </p:sp>
      <p:sp>
        <p:nvSpPr>
          <p:cNvPr id="20" name="TextBox 19"/>
          <p:cNvSpPr txBox="1"/>
          <p:nvPr/>
        </p:nvSpPr>
        <p:spPr>
          <a:xfrm>
            <a:off x="1851947" y="1317527"/>
            <a:ext cx="1061884" cy="369332"/>
          </a:xfrm>
          <a:prstGeom prst="rect">
            <a:avLst/>
          </a:prstGeom>
          <a:noFill/>
        </p:spPr>
        <p:txBody>
          <a:bodyPr wrap="square" rtlCol="0">
            <a:spAutoFit/>
          </a:bodyPr>
          <a:lstStyle/>
          <a:p>
            <a:pPr algn="ctr"/>
            <a:r>
              <a:rPr lang="en-US" dirty="0" smtClean="0"/>
              <a:t>Proposal</a:t>
            </a:r>
            <a:endParaRPr lang="en-US" dirty="0"/>
          </a:p>
        </p:txBody>
      </p:sp>
      <p:sp>
        <p:nvSpPr>
          <p:cNvPr id="21" name="TextBox 20"/>
          <p:cNvSpPr txBox="1"/>
          <p:nvPr/>
        </p:nvSpPr>
        <p:spPr>
          <a:xfrm>
            <a:off x="3074273" y="1317527"/>
            <a:ext cx="1378974" cy="646331"/>
          </a:xfrm>
          <a:prstGeom prst="rect">
            <a:avLst/>
          </a:prstGeom>
          <a:noFill/>
        </p:spPr>
        <p:txBody>
          <a:bodyPr wrap="square" rtlCol="0">
            <a:spAutoFit/>
          </a:bodyPr>
          <a:lstStyle/>
          <a:p>
            <a:pPr algn="ctr"/>
            <a:r>
              <a:rPr lang="en-US" b="1" dirty="0" smtClean="0">
                <a:solidFill>
                  <a:schemeClr val="accent5"/>
                </a:solidFill>
              </a:rPr>
              <a:t>Public Outreach</a:t>
            </a:r>
            <a:endParaRPr lang="en-US" b="1" dirty="0">
              <a:solidFill>
                <a:schemeClr val="accent5"/>
              </a:solidFill>
            </a:endParaRPr>
          </a:p>
        </p:txBody>
      </p:sp>
      <p:sp>
        <p:nvSpPr>
          <p:cNvPr id="22" name="TextBox 21"/>
          <p:cNvSpPr txBox="1"/>
          <p:nvPr/>
        </p:nvSpPr>
        <p:spPr>
          <a:xfrm>
            <a:off x="6006215" y="1317525"/>
            <a:ext cx="1061884" cy="646331"/>
          </a:xfrm>
          <a:prstGeom prst="rect">
            <a:avLst/>
          </a:prstGeom>
          <a:noFill/>
        </p:spPr>
        <p:txBody>
          <a:bodyPr wrap="square" rtlCol="0">
            <a:spAutoFit/>
          </a:bodyPr>
          <a:lstStyle/>
          <a:p>
            <a:pPr algn="ctr"/>
            <a:r>
              <a:rPr lang="en-US" dirty="0" smtClean="0"/>
              <a:t>Final</a:t>
            </a:r>
          </a:p>
          <a:p>
            <a:pPr algn="ctr"/>
            <a:r>
              <a:rPr lang="en-US" dirty="0" smtClean="0"/>
              <a:t>Adoption</a:t>
            </a:r>
            <a:endParaRPr lang="en-US" dirty="0"/>
          </a:p>
        </p:txBody>
      </p:sp>
      <p:sp>
        <p:nvSpPr>
          <p:cNvPr id="23" name="TextBox 22"/>
          <p:cNvSpPr txBox="1"/>
          <p:nvPr/>
        </p:nvSpPr>
        <p:spPr>
          <a:xfrm>
            <a:off x="7067401" y="1317524"/>
            <a:ext cx="1724350" cy="369332"/>
          </a:xfrm>
          <a:prstGeom prst="rect">
            <a:avLst/>
          </a:prstGeom>
          <a:noFill/>
        </p:spPr>
        <p:txBody>
          <a:bodyPr wrap="square" rtlCol="0">
            <a:spAutoFit/>
          </a:bodyPr>
          <a:lstStyle/>
          <a:p>
            <a:pPr algn="ctr"/>
            <a:r>
              <a:rPr lang="en-US" dirty="0" smtClean="0"/>
              <a:t>Implementation</a:t>
            </a:r>
            <a:endParaRPr lang="en-US" dirty="0"/>
          </a:p>
        </p:txBody>
      </p:sp>
      <p:sp>
        <p:nvSpPr>
          <p:cNvPr id="24" name="TextBox 23"/>
          <p:cNvSpPr txBox="1"/>
          <p:nvPr/>
        </p:nvSpPr>
        <p:spPr>
          <a:xfrm>
            <a:off x="4617526" y="1322237"/>
            <a:ext cx="1061884" cy="369332"/>
          </a:xfrm>
          <a:prstGeom prst="rect">
            <a:avLst/>
          </a:prstGeom>
          <a:noFill/>
        </p:spPr>
        <p:txBody>
          <a:bodyPr wrap="square" rtlCol="0">
            <a:spAutoFit/>
          </a:bodyPr>
          <a:lstStyle/>
          <a:p>
            <a:pPr algn="ctr"/>
            <a:r>
              <a:rPr lang="en-US" dirty="0" smtClean="0"/>
              <a:t>Review</a:t>
            </a:r>
            <a:endParaRPr lang="en-US" dirty="0"/>
          </a:p>
        </p:txBody>
      </p:sp>
      <p:sp>
        <p:nvSpPr>
          <p:cNvPr id="25" name="TextBox 24"/>
          <p:cNvSpPr txBox="1"/>
          <p:nvPr/>
        </p:nvSpPr>
        <p:spPr>
          <a:xfrm>
            <a:off x="4884525" y="999827"/>
            <a:ext cx="512064" cy="369332"/>
          </a:xfrm>
          <a:prstGeom prst="rect">
            <a:avLst/>
          </a:prstGeom>
          <a:noFill/>
        </p:spPr>
        <p:txBody>
          <a:bodyPr wrap="square" rtlCol="0">
            <a:spAutoFit/>
          </a:bodyPr>
          <a:lstStyle/>
          <a:p>
            <a:pPr algn="ctr"/>
            <a:r>
              <a:rPr lang="en-US" dirty="0"/>
              <a:t>4</a:t>
            </a:r>
          </a:p>
        </p:txBody>
      </p:sp>
      <p:sp>
        <p:nvSpPr>
          <p:cNvPr id="26" name="Oval 25"/>
          <p:cNvSpPr/>
          <p:nvPr/>
        </p:nvSpPr>
        <p:spPr>
          <a:xfrm>
            <a:off x="4961965" y="996084"/>
            <a:ext cx="365760" cy="37307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p:nvPr/>
        </p:nvCxnSpPr>
        <p:spPr>
          <a:xfrm flipV="1">
            <a:off x="2612571" y="1178397"/>
            <a:ext cx="907690" cy="61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6743638" y="1174647"/>
            <a:ext cx="938289" cy="43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5367962" y="1177749"/>
            <a:ext cx="938289" cy="43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976854" y="1176531"/>
            <a:ext cx="938289" cy="43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2" name="Curved Down Arrow 31"/>
          <p:cNvSpPr/>
          <p:nvPr/>
        </p:nvSpPr>
        <p:spPr>
          <a:xfrm>
            <a:off x="3703143" y="468173"/>
            <a:ext cx="1468703" cy="416966"/>
          </a:xfrm>
          <a:prstGeom prst="curvedDownArrow">
            <a:avLst>
              <a:gd name="adj1" fmla="val 25000"/>
              <a:gd name="adj2" fmla="val 46463"/>
              <a:gd name="adj3" fmla="val 2850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800000">
            <a:off x="4788697" y="2243993"/>
            <a:ext cx="3777007" cy="2832755"/>
          </a:xfrm>
          <a:prstGeom prst="rect">
            <a:avLst/>
          </a:prstGeom>
          <a:ln w="25400">
            <a:solidFill>
              <a:schemeClr val="accent1">
                <a:lumMod val="50000"/>
              </a:schemeClr>
            </a:solidFill>
          </a:ln>
        </p:spPr>
      </p:pic>
      <p:pic>
        <p:nvPicPr>
          <p:cNvPr id="33" name="Picture 32"/>
          <p:cNvPicPr>
            <a:picLocks noChangeAspect="1"/>
          </p:cNvPicPr>
          <p:nvPr/>
        </p:nvPicPr>
        <p:blipFill>
          <a:blip r:embed="rId4"/>
          <a:stretch>
            <a:fillRect/>
          </a:stretch>
        </p:blipFill>
        <p:spPr>
          <a:xfrm>
            <a:off x="3426403" y="2095774"/>
            <a:ext cx="1458122" cy="1796703"/>
          </a:xfrm>
          <a:prstGeom prst="rect">
            <a:avLst/>
          </a:prstGeom>
        </p:spPr>
      </p:pic>
      <p:pic>
        <p:nvPicPr>
          <p:cNvPr id="35" name="Picture 34"/>
          <p:cNvPicPr>
            <a:picLocks noChangeAspect="1"/>
          </p:cNvPicPr>
          <p:nvPr/>
        </p:nvPicPr>
        <p:blipFill rotWithShape="1">
          <a:blip r:embed="rId5"/>
          <a:srcRect b="677"/>
          <a:stretch/>
        </p:blipFill>
        <p:spPr>
          <a:xfrm>
            <a:off x="7396719" y="4155985"/>
            <a:ext cx="1395032" cy="1708569"/>
          </a:xfrm>
          <a:prstGeom prst="rect">
            <a:avLst/>
          </a:prstGeom>
          <a:ln w="31750">
            <a:solidFill>
              <a:schemeClr val="accent1">
                <a:lumMod val="50000"/>
              </a:schemeClr>
            </a:solidFill>
          </a:ln>
        </p:spPr>
      </p:pic>
      <p:pic>
        <p:nvPicPr>
          <p:cNvPr id="36" name="Picture 3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63760" y="64246"/>
            <a:ext cx="1819275" cy="628650"/>
          </a:xfrm>
          <a:prstGeom prst="rect">
            <a:avLst/>
          </a:prstGeom>
        </p:spPr>
      </p:pic>
    </p:spTree>
    <p:extLst>
      <p:ext uri="{BB962C8B-B14F-4D97-AF65-F5344CB8AC3E}">
        <p14:creationId xmlns:p14="http://schemas.microsoft.com/office/powerpoint/2010/main" val="1098013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21" y="0"/>
            <a:ext cx="8336929" cy="1610221"/>
          </a:xfrm>
        </p:spPr>
        <p:txBody>
          <a:bodyPr>
            <a:normAutofit/>
          </a:bodyPr>
          <a:lstStyle/>
          <a:p>
            <a:r>
              <a:rPr lang="en-US" sz="5000" b="1" dirty="0" smtClean="0">
                <a:latin typeface="+mn-lt"/>
              </a:rPr>
              <a:t>Outreach Review</a:t>
            </a:r>
            <a:endParaRPr lang="en-US" sz="5000" b="1" dirty="0">
              <a:latin typeface="+mn-lt"/>
            </a:endParaRPr>
          </a:p>
        </p:txBody>
      </p:sp>
      <p:sp>
        <p:nvSpPr>
          <p:cNvPr id="3" name="Content Placeholder 2"/>
          <p:cNvSpPr>
            <a:spLocks noGrp="1"/>
          </p:cNvSpPr>
          <p:nvPr>
            <p:ph idx="1"/>
          </p:nvPr>
        </p:nvSpPr>
        <p:spPr>
          <a:xfrm>
            <a:off x="178421" y="1745950"/>
            <a:ext cx="8760754" cy="5112050"/>
          </a:xfrm>
        </p:spPr>
        <p:txBody>
          <a:bodyPr lIns="91440">
            <a:normAutofit/>
          </a:bodyPr>
          <a:lstStyle/>
          <a:p>
            <a:pPr defTabSz="1371600">
              <a:spcBef>
                <a:spcPts val="1200"/>
              </a:spcBef>
              <a:buSzPct val="75000"/>
            </a:pPr>
            <a:r>
              <a:rPr lang="en-US" sz="3000" dirty="0" smtClean="0"/>
              <a:t>Website </a:t>
            </a:r>
          </a:p>
          <a:p>
            <a:pPr defTabSz="1371600">
              <a:spcBef>
                <a:spcPts val="1200"/>
              </a:spcBef>
              <a:buSzPct val="75000"/>
            </a:pPr>
            <a:r>
              <a:rPr lang="en-US" sz="3000" dirty="0" smtClean="0"/>
              <a:t>Special Rider News</a:t>
            </a:r>
          </a:p>
          <a:p>
            <a:pPr defTabSz="1371600">
              <a:spcBef>
                <a:spcPts val="1200"/>
              </a:spcBef>
              <a:buSzPct val="75000"/>
            </a:pPr>
            <a:r>
              <a:rPr lang="en-US" sz="3000" dirty="0" smtClean="0"/>
              <a:t>Media Release</a:t>
            </a:r>
          </a:p>
          <a:p>
            <a:pPr defTabSz="1371600">
              <a:spcBef>
                <a:spcPts val="1200"/>
              </a:spcBef>
              <a:buSzPct val="75000"/>
            </a:pPr>
            <a:r>
              <a:rPr lang="en-US" sz="3000" dirty="0" smtClean="0"/>
              <a:t>4 Open Houses</a:t>
            </a:r>
          </a:p>
          <a:p>
            <a:pPr defTabSz="1371600">
              <a:spcBef>
                <a:spcPts val="1200"/>
              </a:spcBef>
              <a:buSzPct val="75000"/>
            </a:pPr>
            <a:r>
              <a:rPr lang="en-US" sz="3000" dirty="0" smtClean="0"/>
              <a:t>8 Passenger Intercepts</a:t>
            </a:r>
          </a:p>
          <a:p>
            <a:pPr defTabSz="1371600">
              <a:spcBef>
                <a:spcPts val="1200"/>
              </a:spcBef>
              <a:buSzPct val="75000"/>
            </a:pPr>
            <a:r>
              <a:rPr lang="en-US" sz="3000" dirty="0" smtClean="0"/>
              <a:t>Webinar</a:t>
            </a:r>
          </a:p>
        </p:txBody>
      </p:sp>
      <p:cxnSp>
        <p:nvCxnSpPr>
          <p:cNvPr id="6" name="Straight Connector 5"/>
          <p:cNvCxnSpPr/>
          <p:nvPr/>
        </p:nvCxnSpPr>
        <p:spPr>
          <a:xfrm flipV="1">
            <a:off x="0" y="1594714"/>
            <a:ext cx="9144000" cy="21945"/>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494" y="6143168"/>
            <a:ext cx="1819275" cy="628650"/>
          </a:xfrm>
          <a:prstGeom prst="rect">
            <a:avLst/>
          </a:prstGeom>
        </p:spPr>
      </p:pic>
      <p:pic>
        <p:nvPicPr>
          <p:cNvPr id="5" name="Picture 4"/>
          <p:cNvPicPr>
            <a:picLocks noChangeAspect="1"/>
          </p:cNvPicPr>
          <p:nvPr/>
        </p:nvPicPr>
        <p:blipFill>
          <a:blip r:embed="rId3"/>
          <a:stretch>
            <a:fillRect/>
          </a:stretch>
        </p:blipFill>
        <p:spPr>
          <a:xfrm>
            <a:off x="4729276" y="1887212"/>
            <a:ext cx="4150762" cy="3342586"/>
          </a:xfrm>
          <a:prstGeom prst="rect">
            <a:avLst/>
          </a:prstGeom>
        </p:spPr>
      </p:pic>
    </p:spTree>
    <p:extLst>
      <p:ext uri="{BB962C8B-B14F-4D97-AF65-F5344CB8AC3E}">
        <p14:creationId xmlns:p14="http://schemas.microsoft.com/office/powerpoint/2010/main" val="2698226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226886815"/>
              </p:ext>
            </p:extLst>
          </p:nvPr>
        </p:nvGraphicFramePr>
        <p:xfrm>
          <a:off x="753465" y="0"/>
          <a:ext cx="8390535"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12141" y="633669"/>
            <a:ext cx="461665" cy="1064981"/>
          </a:xfrm>
          <a:prstGeom prst="rect">
            <a:avLst/>
          </a:prstGeom>
          <a:solidFill>
            <a:schemeClr val="accent5"/>
          </a:solidFill>
        </p:spPr>
        <p:txBody>
          <a:bodyPr vert="vert270" wrap="square" rtlCol="0">
            <a:spAutoFit/>
          </a:bodyPr>
          <a:lstStyle/>
          <a:p>
            <a:pPr algn="ctr"/>
            <a:r>
              <a:rPr lang="en-US" b="1" dirty="0" smtClean="0">
                <a:solidFill>
                  <a:schemeClr val="bg1"/>
                </a:solidFill>
              </a:rPr>
              <a:t>12</a:t>
            </a:r>
            <a:endParaRPr lang="en-US" b="1" dirty="0">
              <a:solidFill>
                <a:schemeClr val="bg1"/>
              </a:solidFill>
            </a:endParaRPr>
          </a:p>
        </p:txBody>
      </p:sp>
      <p:sp>
        <p:nvSpPr>
          <p:cNvPr id="4" name="TextBox 3"/>
          <p:cNvSpPr txBox="1"/>
          <p:nvPr/>
        </p:nvSpPr>
        <p:spPr>
          <a:xfrm>
            <a:off x="210926" y="1743767"/>
            <a:ext cx="461665" cy="865638"/>
          </a:xfrm>
          <a:prstGeom prst="rect">
            <a:avLst/>
          </a:prstGeom>
          <a:solidFill>
            <a:schemeClr val="accent2"/>
          </a:solidFill>
        </p:spPr>
        <p:txBody>
          <a:bodyPr vert="vert270" wrap="square" rtlCol="0">
            <a:spAutoFit/>
          </a:bodyPr>
          <a:lstStyle/>
          <a:p>
            <a:pPr algn="ctr"/>
            <a:r>
              <a:rPr lang="en-US" b="1" dirty="0" smtClean="0">
                <a:solidFill>
                  <a:schemeClr val="bg1"/>
                </a:solidFill>
              </a:rPr>
              <a:t>42</a:t>
            </a:r>
            <a:endParaRPr lang="en-US" b="1" dirty="0">
              <a:solidFill>
                <a:schemeClr val="bg1"/>
              </a:solidFill>
            </a:endParaRPr>
          </a:p>
        </p:txBody>
      </p:sp>
      <p:sp>
        <p:nvSpPr>
          <p:cNvPr id="5" name="TextBox 4"/>
          <p:cNvSpPr txBox="1"/>
          <p:nvPr/>
        </p:nvSpPr>
        <p:spPr>
          <a:xfrm>
            <a:off x="212141" y="2654521"/>
            <a:ext cx="461665" cy="691888"/>
          </a:xfrm>
          <a:prstGeom prst="rect">
            <a:avLst/>
          </a:prstGeom>
          <a:solidFill>
            <a:schemeClr val="accent6"/>
          </a:solidFill>
        </p:spPr>
        <p:txBody>
          <a:bodyPr vert="vert270" wrap="square" rtlCol="0">
            <a:spAutoFit/>
          </a:bodyPr>
          <a:lstStyle/>
          <a:p>
            <a:pPr algn="ctr"/>
            <a:r>
              <a:rPr lang="en-US" dirty="0" smtClean="0">
                <a:solidFill>
                  <a:schemeClr val="bg1"/>
                </a:solidFill>
              </a:rPr>
              <a:t>47</a:t>
            </a:r>
            <a:endParaRPr lang="en-US" dirty="0">
              <a:solidFill>
                <a:schemeClr val="bg1"/>
              </a:solidFill>
            </a:endParaRPr>
          </a:p>
        </p:txBody>
      </p:sp>
      <p:sp>
        <p:nvSpPr>
          <p:cNvPr id="6" name="TextBox 5"/>
          <p:cNvSpPr txBox="1"/>
          <p:nvPr/>
        </p:nvSpPr>
        <p:spPr>
          <a:xfrm>
            <a:off x="210925" y="3345917"/>
            <a:ext cx="461663" cy="292388"/>
          </a:xfrm>
          <a:prstGeom prst="rect">
            <a:avLst/>
          </a:prstGeom>
          <a:solidFill>
            <a:srgbClr val="7030A0"/>
          </a:solidFill>
        </p:spPr>
        <p:txBody>
          <a:bodyPr vert="horz" wrap="square" rtlCol="0">
            <a:spAutoFit/>
          </a:bodyPr>
          <a:lstStyle/>
          <a:p>
            <a:pPr algn="ctr"/>
            <a:r>
              <a:rPr lang="en-US" sz="1300" dirty="0" smtClean="0">
                <a:solidFill>
                  <a:schemeClr val="bg1"/>
                </a:solidFill>
              </a:rPr>
              <a:t>60</a:t>
            </a:r>
          </a:p>
        </p:txBody>
      </p:sp>
      <p:sp>
        <p:nvSpPr>
          <p:cNvPr id="7" name="TextBox 6"/>
          <p:cNvSpPr txBox="1"/>
          <p:nvPr/>
        </p:nvSpPr>
        <p:spPr>
          <a:xfrm>
            <a:off x="210923" y="3599532"/>
            <a:ext cx="461665" cy="525627"/>
          </a:xfrm>
          <a:prstGeom prst="rect">
            <a:avLst/>
          </a:prstGeom>
          <a:solidFill>
            <a:srgbClr val="C00000"/>
          </a:solidFill>
        </p:spPr>
        <p:txBody>
          <a:bodyPr vert="vert270" wrap="square" rtlCol="0">
            <a:spAutoFit/>
          </a:bodyPr>
          <a:lstStyle/>
          <a:p>
            <a:pPr algn="ctr"/>
            <a:r>
              <a:rPr lang="en-US" dirty="0" smtClean="0">
                <a:solidFill>
                  <a:schemeClr val="bg1"/>
                </a:solidFill>
              </a:rPr>
              <a:t>62</a:t>
            </a:r>
            <a:endParaRPr lang="en-US" dirty="0">
              <a:solidFill>
                <a:schemeClr val="bg1"/>
              </a:solidFill>
            </a:endParaRPr>
          </a:p>
        </p:txBody>
      </p:sp>
      <p:sp>
        <p:nvSpPr>
          <p:cNvPr id="9" name="TextBox 8"/>
          <p:cNvSpPr txBox="1"/>
          <p:nvPr/>
        </p:nvSpPr>
        <p:spPr>
          <a:xfrm>
            <a:off x="212139" y="4808225"/>
            <a:ext cx="461665" cy="292388"/>
          </a:xfrm>
          <a:prstGeom prst="rect">
            <a:avLst/>
          </a:prstGeom>
          <a:solidFill>
            <a:schemeClr val="accent1">
              <a:lumMod val="50000"/>
            </a:schemeClr>
          </a:solidFill>
        </p:spPr>
        <p:txBody>
          <a:bodyPr vert="horz" wrap="square" rtlCol="0">
            <a:spAutoFit/>
          </a:bodyPr>
          <a:lstStyle/>
          <a:p>
            <a:pPr algn="ctr"/>
            <a:r>
              <a:rPr lang="en-US" sz="1300" dirty="0" smtClean="0">
                <a:solidFill>
                  <a:schemeClr val="bg1"/>
                </a:solidFill>
              </a:rPr>
              <a:t>94</a:t>
            </a:r>
            <a:endParaRPr lang="en-US" sz="1300" dirty="0">
              <a:solidFill>
                <a:schemeClr val="bg1"/>
              </a:solidFill>
            </a:endParaRPr>
          </a:p>
        </p:txBody>
      </p:sp>
      <p:sp>
        <p:nvSpPr>
          <p:cNvPr id="10" name="TextBox 9"/>
          <p:cNvSpPr txBox="1"/>
          <p:nvPr/>
        </p:nvSpPr>
        <p:spPr>
          <a:xfrm>
            <a:off x="215394" y="5100613"/>
            <a:ext cx="461665" cy="1269726"/>
          </a:xfrm>
          <a:prstGeom prst="rect">
            <a:avLst/>
          </a:prstGeom>
          <a:solidFill>
            <a:srgbClr val="FF33CC"/>
          </a:solidFill>
        </p:spPr>
        <p:txBody>
          <a:bodyPr vert="vert270" wrap="square" rtlCol="0">
            <a:spAutoFit/>
          </a:bodyPr>
          <a:lstStyle/>
          <a:p>
            <a:pPr algn="ctr"/>
            <a:r>
              <a:rPr lang="en-US" dirty="0" smtClean="0"/>
              <a:t>612</a:t>
            </a:r>
            <a:endParaRPr lang="en-US" dirty="0"/>
          </a:p>
        </p:txBody>
      </p:sp>
      <p:sp>
        <p:nvSpPr>
          <p:cNvPr id="11" name="TextBox 10"/>
          <p:cNvSpPr txBox="1"/>
          <p:nvPr/>
        </p:nvSpPr>
        <p:spPr>
          <a:xfrm>
            <a:off x="215394" y="6370339"/>
            <a:ext cx="461665" cy="445611"/>
          </a:xfrm>
          <a:prstGeom prst="rect">
            <a:avLst/>
          </a:prstGeom>
          <a:solidFill>
            <a:schemeClr val="accent2">
              <a:lumMod val="75000"/>
            </a:schemeClr>
          </a:solidFill>
        </p:spPr>
        <p:txBody>
          <a:bodyPr vert="vert270" wrap="square" rtlCol="0">
            <a:spAutoFit/>
          </a:bodyPr>
          <a:lstStyle/>
          <a:p>
            <a:pPr algn="ctr"/>
            <a:r>
              <a:rPr lang="en-US" dirty="0" smtClean="0">
                <a:solidFill>
                  <a:schemeClr val="bg1"/>
                </a:solidFill>
              </a:rPr>
              <a:t>620</a:t>
            </a:r>
            <a:endParaRPr lang="en-US" dirty="0">
              <a:solidFill>
                <a:schemeClr val="bg1"/>
              </a:solidFill>
            </a:endParaRPr>
          </a:p>
        </p:txBody>
      </p:sp>
      <p:sp>
        <p:nvSpPr>
          <p:cNvPr id="12" name="Rectangle 11"/>
          <p:cNvSpPr/>
          <p:nvPr/>
        </p:nvSpPr>
        <p:spPr>
          <a:xfrm>
            <a:off x="210924" y="633669"/>
            <a:ext cx="3802687" cy="10649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17022" y="1743766"/>
            <a:ext cx="3796590" cy="86563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14177" y="2664261"/>
            <a:ext cx="3809184" cy="682148"/>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15394" y="3352033"/>
            <a:ext cx="3798217" cy="24749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15394" y="3599532"/>
            <a:ext cx="3798217" cy="52562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14177" y="4161583"/>
            <a:ext cx="3799434" cy="664222"/>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14180" y="4843117"/>
            <a:ext cx="3799431" cy="247499"/>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12139" y="4170582"/>
            <a:ext cx="461665" cy="655224"/>
          </a:xfrm>
          <a:prstGeom prst="rect">
            <a:avLst/>
          </a:prstGeom>
          <a:solidFill>
            <a:schemeClr val="accent4">
              <a:lumMod val="60000"/>
              <a:lumOff val="40000"/>
            </a:schemeClr>
          </a:solidFill>
        </p:spPr>
        <p:txBody>
          <a:bodyPr vert="vert270" wrap="square" rtlCol="0">
            <a:spAutoFit/>
          </a:bodyPr>
          <a:lstStyle/>
          <a:p>
            <a:pPr algn="ctr"/>
            <a:r>
              <a:rPr lang="en-US" dirty="0" smtClean="0"/>
              <a:t>68</a:t>
            </a:r>
            <a:endParaRPr lang="en-US" dirty="0"/>
          </a:p>
        </p:txBody>
      </p:sp>
      <p:sp>
        <p:nvSpPr>
          <p:cNvPr id="19" name="Rectangle 18"/>
          <p:cNvSpPr/>
          <p:nvPr/>
        </p:nvSpPr>
        <p:spPr>
          <a:xfrm>
            <a:off x="215394" y="5090616"/>
            <a:ext cx="3798217" cy="1279723"/>
          </a:xfrm>
          <a:prstGeom prst="rect">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14177" y="6370338"/>
            <a:ext cx="3807966" cy="447427"/>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494" y="6143168"/>
            <a:ext cx="1819275" cy="628650"/>
          </a:xfrm>
          <a:prstGeom prst="rect">
            <a:avLst/>
          </a:prstGeom>
        </p:spPr>
      </p:pic>
    </p:spTree>
    <p:extLst>
      <p:ext uri="{BB962C8B-B14F-4D97-AF65-F5344CB8AC3E}">
        <p14:creationId xmlns:p14="http://schemas.microsoft.com/office/powerpoint/2010/main" val="552159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71462"/>
            <a:ext cx="9144000" cy="1325563"/>
          </a:xfrm>
        </p:spPr>
        <p:txBody>
          <a:bodyPr/>
          <a:lstStyle/>
          <a:p>
            <a:pPr algn="ctr"/>
            <a:r>
              <a:rPr lang="en-US" i="1" dirty="0" smtClean="0"/>
              <a:t>So what does all of this mean?</a:t>
            </a:r>
            <a:endParaRPr lang="en-US" i="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494" y="6143168"/>
            <a:ext cx="1819275" cy="628650"/>
          </a:xfrm>
          <a:prstGeom prst="rect">
            <a:avLst/>
          </a:prstGeom>
        </p:spPr>
      </p:pic>
    </p:spTree>
    <p:extLst>
      <p:ext uri="{BB962C8B-B14F-4D97-AF65-F5344CB8AC3E}">
        <p14:creationId xmlns:p14="http://schemas.microsoft.com/office/powerpoint/2010/main" val="233078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173" y="284658"/>
            <a:ext cx="8156448" cy="1325563"/>
          </a:xfrm>
        </p:spPr>
        <p:txBody>
          <a:bodyPr>
            <a:normAutofit/>
          </a:bodyPr>
          <a:lstStyle/>
          <a:p>
            <a:r>
              <a:rPr lang="en-US" sz="5000" b="1" dirty="0" smtClean="0">
                <a:latin typeface="+mn-lt"/>
              </a:rPr>
              <a:t>A Second look</a:t>
            </a:r>
            <a:br>
              <a:rPr lang="en-US" sz="5000" b="1" dirty="0" smtClean="0">
                <a:latin typeface="+mn-lt"/>
              </a:rPr>
            </a:br>
            <a:r>
              <a:rPr lang="en-US" sz="3300" i="1" dirty="0"/>
              <a:t>Amendments to the </a:t>
            </a:r>
            <a:r>
              <a:rPr lang="en-US" sz="3300" i="1" dirty="0" smtClean="0"/>
              <a:t>Existing Proposal </a:t>
            </a:r>
            <a:endParaRPr lang="en-US" sz="3300" b="1" i="1" dirty="0">
              <a:latin typeface="+mn-lt"/>
            </a:endParaRPr>
          </a:p>
        </p:txBody>
      </p:sp>
      <p:sp>
        <p:nvSpPr>
          <p:cNvPr id="3" name="Content Placeholder 2"/>
          <p:cNvSpPr>
            <a:spLocks noGrp="1"/>
          </p:cNvSpPr>
          <p:nvPr>
            <p:ph idx="1"/>
          </p:nvPr>
        </p:nvSpPr>
        <p:spPr>
          <a:xfrm>
            <a:off x="519379" y="1745950"/>
            <a:ext cx="8419795" cy="5112050"/>
          </a:xfrm>
        </p:spPr>
        <p:txBody>
          <a:bodyPr lIns="91440">
            <a:normAutofit/>
          </a:bodyPr>
          <a:lstStyle/>
          <a:p>
            <a:pPr marL="0" indent="0" defTabSz="1371600">
              <a:spcBef>
                <a:spcPts val="1200"/>
              </a:spcBef>
              <a:buSzPct val="75000"/>
              <a:buNone/>
            </a:pPr>
            <a:r>
              <a:rPr lang="en-US" sz="2200" dirty="0" smtClean="0"/>
              <a:t>In response to public outreach and additional research, staff is recommending 3 amendments to the proposal:</a:t>
            </a:r>
          </a:p>
          <a:p>
            <a:pPr marL="457200" indent="-457200" defTabSz="1371600">
              <a:spcBef>
                <a:spcPts val="1200"/>
              </a:spcBef>
              <a:buSzPct val="75000"/>
              <a:buAutoNum type="arabicPeriod"/>
            </a:pPr>
            <a:r>
              <a:rPr lang="en-US" sz="2200" b="1" dirty="0" smtClean="0"/>
              <a:t>Route 612 (Olympia Express)</a:t>
            </a:r>
            <a:r>
              <a:rPr lang="en-US" sz="2200" dirty="0" smtClean="0"/>
              <a:t> – Maintain service at the Tacoma Dome Station, but discontinue service between Tacoma Dome Station and 10</a:t>
            </a:r>
            <a:r>
              <a:rPr lang="en-US" sz="2200" baseline="30000" dirty="0" smtClean="0"/>
              <a:t>th</a:t>
            </a:r>
            <a:r>
              <a:rPr lang="en-US" sz="2200" dirty="0" smtClean="0"/>
              <a:t> &amp; Commerce.</a:t>
            </a:r>
          </a:p>
          <a:p>
            <a:pPr marL="457200" indent="-457200" defTabSz="1371600">
              <a:spcBef>
                <a:spcPts val="1200"/>
              </a:spcBef>
              <a:buSzPct val="75000"/>
              <a:buAutoNum type="arabicPeriod"/>
            </a:pPr>
            <a:r>
              <a:rPr lang="en-US" sz="2200" b="1" dirty="0" smtClean="0"/>
              <a:t>Route 45 </a:t>
            </a:r>
            <a:r>
              <a:rPr lang="en-US" sz="2200" dirty="0" smtClean="0"/>
              <a:t>– Modify the route to add service on Harrison Ave, Kaiser Rd and Capital Mall </a:t>
            </a:r>
            <a:r>
              <a:rPr lang="en-US" sz="2200" dirty="0" err="1" smtClean="0"/>
              <a:t>Dr</a:t>
            </a:r>
            <a:r>
              <a:rPr lang="en-US" sz="2200" dirty="0" smtClean="0"/>
              <a:t> (complement Route 47)</a:t>
            </a:r>
          </a:p>
          <a:p>
            <a:pPr marL="457200" indent="-457200" defTabSz="1371600">
              <a:spcBef>
                <a:spcPts val="1200"/>
              </a:spcBef>
              <a:buSzPct val="75000"/>
              <a:buAutoNum type="arabicPeriod"/>
            </a:pPr>
            <a:r>
              <a:rPr lang="en-US" sz="2200" b="1" dirty="0" smtClean="0"/>
              <a:t>Route 41 </a:t>
            </a:r>
            <a:r>
              <a:rPr lang="en-US" sz="2200" dirty="0" smtClean="0"/>
              <a:t>– Discontinue the 10 weekday trips that operate between The Evergreen State College and Olympia Transit Center during the school year which increase frequency from 30 minutes to 15 minutes during the AM/PM peak period.</a:t>
            </a:r>
            <a:endParaRPr lang="en-US" sz="2200" dirty="0" smtClean="0"/>
          </a:p>
        </p:txBody>
      </p:sp>
      <p:cxnSp>
        <p:nvCxnSpPr>
          <p:cNvPr id="6" name="Straight Connector 5"/>
          <p:cNvCxnSpPr/>
          <p:nvPr/>
        </p:nvCxnSpPr>
        <p:spPr>
          <a:xfrm flipV="1">
            <a:off x="0" y="1594714"/>
            <a:ext cx="9144000" cy="21945"/>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494" y="6143168"/>
            <a:ext cx="1819275" cy="628650"/>
          </a:xfrm>
          <a:prstGeom prst="rect">
            <a:avLst/>
          </a:prstGeom>
        </p:spPr>
      </p:pic>
    </p:spTree>
    <p:extLst>
      <p:ext uri="{BB962C8B-B14F-4D97-AF65-F5344CB8AC3E}">
        <p14:creationId xmlns:p14="http://schemas.microsoft.com/office/powerpoint/2010/main" val="4069193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173" y="284658"/>
            <a:ext cx="8156448" cy="1325563"/>
          </a:xfrm>
        </p:spPr>
        <p:txBody>
          <a:bodyPr>
            <a:normAutofit/>
          </a:bodyPr>
          <a:lstStyle/>
          <a:p>
            <a:r>
              <a:rPr lang="en-US" sz="5000" b="1" dirty="0" smtClean="0">
                <a:latin typeface="+mn-lt"/>
              </a:rPr>
              <a:t>Routes 41 &amp; 45</a:t>
            </a:r>
            <a:br>
              <a:rPr lang="en-US" sz="5000" b="1" dirty="0" smtClean="0">
                <a:latin typeface="+mn-lt"/>
              </a:rPr>
            </a:br>
            <a:r>
              <a:rPr lang="en-US" sz="3300" i="1" dirty="0" smtClean="0">
                <a:latin typeface="+mn-lt"/>
              </a:rPr>
              <a:t>Fixed Route service in w</a:t>
            </a:r>
            <a:r>
              <a:rPr lang="en-US" sz="3300" i="1" dirty="0" smtClean="0">
                <a:latin typeface="+mn-lt"/>
              </a:rPr>
              <a:t>est Olympia</a:t>
            </a:r>
            <a:endParaRPr lang="en-US" sz="3300" i="1" dirty="0">
              <a:latin typeface="+mn-lt"/>
            </a:endParaRPr>
          </a:p>
        </p:txBody>
      </p:sp>
      <p:sp>
        <p:nvSpPr>
          <p:cNvPr id="3" name="Content Placeholder 2"/>
          <p:cNvSpPr>
            <a:spLocks noGrp="1"/>
          </p:cNvSpPr>
          <p:nvPr>
            <p:ph idx="1"/>
          </p:nvPr>
        </p:nvSpPr>
        <p:spPr>
          <a:xfrm>
            <a:off x="519379" y="1745950"/>
            <a:ext cx="8419795" cy="5112050"/>
          </a:xfrm>
        </p:spPr>
        <p:txBody>
          <a:bodyPr lIns="91440">
            <a:normAutofit/>
          </a:bodyPr>
          <a:lstStyle/>
          <a:p>
            <a:pPr marL="0" indent="0" defTabSz="1371600">
              <a:spcBef>
                <a:spcPts val="1200"/>
              </a:spcBef>
              <a:buSzPct val="75000"/>
              <a:buNone/>
            </a:pPr>
            <a:r>
              <a:rPr lang="en-US" sz="2600" b="1" dirty="0" smtClean="0"/>
              <a:t>Route 41</a:t>
            </a:r>
          </a:p>
          <a:p>
            <a:pPr marL="0" indent="0" defTabSz="1371600">
              <a:spcBef>
                <a:spcPts val="1200"/>
              </a:spcBef>
              <a:buSzPct val="75000"/>
              <a:buNone/>
            </a:pPr>
            <a:r>
              <a:rPr lang="en-US" sz="1800" b="1" dirty="0" smtClean="0"/>
              <a:t>“AM Trippers”</a:t>
            </a:r>
          </a:p>
        </p:txBody>
      </p:sp>
      <p:cxnSp>
        <p:nvCxnSpPr>
          <p:cNvPr id="6" name="Straight Connector 5"/>
          <p:cNvCxnSpPr/>
          <p:nvPr/>
        </p:nvCxnSpPr>
        <p:spPr>
          <a:xfrm flipV="1">
            <a:off x="0" y="1594714"/>
            <a:ext cx="9144000" cy="21945"/>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494" y="6143168"/>
            <a:ext cx="1819275" cy="628650"/>
          </a:xfrm>
          <a:prstGeom prst="rect">
            <a:avLst/>
          </a:prstGeom>
        </p:spPr>
      </p:pic>
      <p:pic>
        <p:nvPicPr>
          <p:cNvPr id="7" name="Picture 6"/>
          <p:cNvPicPr>
            <a:picLocks noChangeAspect="1"/>
          </p:cNvPicPr>
          <p:nvPr/>
        </p:nvPicPr>
        <p:blipFill rotWithShape="1">
          <a:blip r:embed="rId3"/>
          <a:srcRect b="45363"/>
          <a:stretch/>
        </p:blipFill>
        <p:spPr>
          <a:xfrm>
            <a:off x="2056905" y="1821152"/>
            <a:ext cx="6882269" cy="4186287"/>
          </a:xfrm>
          <a:prstGeom prst="rect">
            <a:avLst/>
          </a:prstGeom>
        </p:spPr>
      </p:pic>
      <p:sp>
        <p:nvSpPr>
          <p:cNvPr id="4" name="Right Arrow 3"/>
          <p:cNvSpPr/>
          <p:nvPr/>
        </p:nvSpPr>
        <p:spPr>
          <a:xfrm>
            <a:off x="753465" y="4169665"/>
            <a:ext cx="1236269" cy="395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743160" y="4674081"/>
            <a:ext cx="1236269" cy="395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753464" y="5178497"/>
            <a:ext cx="1236269" cy="395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753464" y="5682913"/>
            <a:ext cx="1236269" cy="395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3462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4658"/>
            <a:ext cx="7886700" cy="1325563"/>
          </a:xfrm>
        </p:spPr>
        <p:txBody>
          <a:bodyPr>
            <a:normAutofit/>
          </a:bodyPr>
          <a:lstStyle/>
          <a:p>
            <a:r>
              <a:rPr lang="en-US" sz="5000" b="1" dirty="0" smtClean="0">
                <a:latin typeface="+mn-lt"/>
              </a:rPr>
              <a:t>Next </a:t>
            </a:r>
            <a:r>
              <a:rPr lang="en-US" sz="5000" b="1" dirty="0" smtClean="0">
                <a:latin typeface="+mn-lt"/>
              </a:rPr>
              <a:t>Steps</a:t>
            </a:r>
            <a:endParaRPr lang="en-US" sz="5000" b="1" dirty="0">
              <a:latin typeface="+mn-lt"/>
            </a:endParaRPr>
          </a:p>
        </p:txBody>
      </p:sp>
      <p:sp>
        <p:nvSpPr>
          <p:cNvPr id="3" name="Content Placeholder 2"/>
          <p:cNvSpPr>
            <a:spLocks noGrp="1"/>
          </p:cNvSpPr>
          <p:nvPr>
            <p:ph idx="1"/>
          </p:nvPr>
        </p:nvSpPr>
        <p:spPr>
          <a:xfrm>
            <a:off x="519379" y="1745950"/>
            <a:ext cx="8419795" cy="5112050"/>
          </a:xfrm>
        </p:spPr>
        <p:txBody>
          <a:bodyPr lIns="91440">
            <a:normAutofit lnSpcReduction="10000"/>
          </a:bodyPr>
          <a:lstStyle/>
          <a:p>
            <a:pPr defTabSz="1371600">
              <a:spcBef>
                <a:spcPts val="1200"/>
              </a:spcBef>
              <a:buSzPct val="75000"/>
            </a:pPr>
            <a:r>
              <a:rPr lang="en-US" sz="2200" dirty="0" smtClean="0">
                <a:solidFill>
                  <a:schemeClr val="bg1">
                    <a:lumMod val="50000"/>
                  </a:schemeClr>
                </a:solidFill>
              </a:rPr>
              <a:t>April 16</a:t>
            </a:r>
            <a:r>
              <a:rPr lang="en-US" sz="2200" baseline="30000" dirty="0" smtClean="0">
                <a:solidFill>
                  <a:schemeClr val="bg1">
                    <a:lumMod val="50000"/>
                  </a:schemeClr>
                </a:solidFill>
              </a:rPr>
              <a:t>th</a:t>
            </a:r>
            <a:r>
              <a:rPr lang="en-US" sz="2200" dirty="0" smtClean="0">
                <a:solidFill>
                  <a:schemeClr val="bg1">
                    <a:lumMod val="50000"/>
                  </a:schemeClr>
                </a:solidFill>
              </a:rPr>
              <a:t> – CAC Review</a:t>
            </a:r>
          </a:p>
          <a:p>
            <a:pPr defTabSz="1371600">
              <a:spcBef>
                <a:spcPts val="1200"/>
              </a:spcBef>
              <a:buSzPct val="75000"/>
            </a:pPr>
            <a:r>
              <a:rPr lang="en-US" sz="2200" dirty="0" smtClean="0">
                <a:solidFill>
                  <a:schemeClr val="bg1">
                    <a:lumMod val="50000"/>
                  </a:schemeClr>
                </a:solidFill>
              </a:rPr>
              <a:t>April 18</a:t>
            </a:r>
            <a:r>
              <a:rPr lang="en-US" sz="2200" baseline="30000" dirty="0" smtClean="0">
                <a:solidFill>
                  <a:schemeClr val="bg1">
                    <a:lumMod val="50000"/>
                  </a:schemeClr>
                </a:solidFill>
              </a:rPr>
              <a:t>th</a:t>
            </a:r>
            <a:r>
              <a:rPr lang="en-US" sz="2200" dirty="0" smtClean="0">
                <a:solidFill>
                  <a:schemeClr val="bg1">
                    <a:lumMod val="50000"/>
                  </a:schemeClr>
                </a:solidFill>
              </a:rPr>
              <a:t> – Authority approves release for public comment</a:t>
            </a:r>
          </a:p>
          <a:p>
            <a:pPr defTabSz="1371600">
              <a:spcBef>
                <a:spcPts val="1200"/>
              </a:spcBef>
              <a:buSzPct val="75000"/>
            </a:pPr>
            <a:r>
              <a:rPr lang="en-US" sz="2200" dirty="0" smtClean="0">
                <a:solidFill>
                  <a:schemeClr val="bg1">
                    <a:lumMod val="50000"/>
                  </a:schemeClr>
                </a:solidFill>
              </a:rPr>
              <a:t>April 23</a:t>
            </a:r>
            <a:r>
              <a:rPr lang="en-US" sz="2200" baseline="30000" dirty="0" smtClean="0">
                <a:solidFill>
                  <a:schemeClr val="bg1">
                    <a:lumMod val="50000"/>
                  </a:schemeClr>
                </a:solidFill>
              </a:rPr>
              <a:t>rd</a:t>
            </a:r>
            <a:r>
              <a:rPr lang="en-US" sz="2200" dirty="0" smtClean="0">
                <a:solidFill>
                  <a:schemeClr val="bg1">
                    <a:lumMod val="50000"/>
                  </a:schemeClr>
                </a:solidFill>
              </a:rPr>
              <a:t> – Public outreach process begins</a:t>
            </a:r>
          </a:p>
          <a:p>
            <a:pPr defTabSz="1371600">
              <a:spcBef>
                <a:spcPts val="1200"/>
              </a:spcBef>
              <a:buSzPct val="75000"/>
            </a:pPr>
            <a:r>
              <a:rPr lang="en-US" sz="2600" dirty="0" smtClean="0">
                <a:solidFill>
                  <a:schemeClr val="bg1">
                    <a:lumMod val="50000"/>
                  </a:schemeClr>
                </a:solidFill>
              </a:rPr>
              <a:t>May 21</a:t>
            </a:r>
            <a:r>
              <a:rPr lang="en-US" sz="2600" baseline="30000" dirty="0" smtClean="0">
                <a:solidFill>
                  <a:schemeClr val="bg1">
                    <a:lumMod val="50000"/>
                  </a:schemeClr>
                </a:solidFill>
              </a:rPr>
              <a:t>st</a:t>
            </a:r>
            <a:r>
              <a:rPr lang="en-US" sz="2600" dirty="0" smtClean="0">
                <a:solidFill>
                  <a:schemeClr val="bg1">
                    <a:lumMod val="50000"/>
                  </a:schemeClr>
                </a:solidFill>
              </a:rPr>
              <a:t> – CAC update</a:t>
            </a:r>
          </a:p>
          <a:p>
            <a:pPr defTabSz="1371600">
              <a:spcBef>
                <a:spcPts val="1200"/>
              </a:spcBef>
              <a:buSzPct val="75000"/>
            </a:pPr>
            <a:r>
              <a:rPr lang="en-US" sz="2400" dirty="0" smtClean="0">
                <a:solidFill>
                  <a:schemeClr val="bg1">
                    <a:lumMod val="50000"/>
                  </a:schemeClr>
                </a:solidFill>
              </a:rPr>
              <a:t>May 23</a:t>
            </a:r>
            <a:r>
              <a:rPr lang="en-US" sz="2400" baseline="30000" dirty="0" smtClean="0">
                <a:solidFill>
                  <a:schemeClr val="bg1">
                    <a:lumMod val="50000"/>
                  </a:schemeClr>
                </a:solidFill>
              </a:rPr>
              <a:t>rd</a:t>
            </a:r>
            <a:r>
              <a:rPr lang="en-US" sz="2400" dirty="0" smtClean="0">
                <a:solidFill>
                  <a:schemeClr val="bg1">
                    <a:lumMod val="50000"/>
                  </a:schemeClr>
                </a:solidFill>
              </a:rPr>
              <a:t> – Public Hearing</a:t>
            </a:r>
          </a:p>
          <a:p>
            <a:pPr defTabSz="1371600">
              <a:spcBef>
                <a:spcPts val="1200"/>
              </a:spcBef>
              <a:buSzPct val="75000"/>
            </a:pPr>
            <a:r>
              <a:rPr lang="en-US" sz="2400" b="1" dirty="0" smtClean="0"/>
              <a:t>June 6</a:t>
            </a:r>
            <a:r>
              <a:rPr lang="en-US" sz="2400" b="1" baseline="30000" dirty="0" smtClean="0"/>
              <a:t>th</a:t>
            </a:r>
            <a:r>
              <a:rPr lang="en-US" sz="2400" b="1" dirty="0" smtClean="0"/>
              <a:t> – Authority update</a:t>
            </a:r>
          </a:p>
          <a:p>
            <a:pPr defTabSz="1371600">
              <a:spcBef>
                <a:spcPts val="1200"/>
              </a:spcBef>
              <a:buSzPct val="75000"/>
            </a:pPr>
            <a:r>
              <a:rPr lang="en-US" sz="2400" dirty="0" smtClean="0"/>
              <a:t>June 20</a:t>
            </a:r>
            <a:r>
              <a:rPr lang="en-US" sz="2400" baseline="30000" dirty="0" smtClean="0"/>
              <a:t>th</a:t>
            </a:r>
            <a:r>
              <a:rPr lang="en-US" sz="2400" dirty="0" smtClean="0"/>
              <a:t> – Authority update</a:t>
            </a:r>
          </a:p>
          <a:p>
            <a:pPr defTabSz="1371600">
              <a:spcBef>
                <a:spcPts val="1200"/>
              </a:spcBef>
              <a:buSzPct val="75000"/>
            </a:pPr>
            <a:r>
              <a:rPr lang="en-US" sz="2400" dirty="0" smtClean="0"/>
              <a:t>July 16</a:t>
            </a:r>
            <a:r>
              <a:rPr lang="en-US" sz="2400" baseline="30000" dirty="0" smtClean="0"/>
              <a:t>th</a:t>
            </a:r>
            <a:r>
              <a:rPr lang="en-US" sz="2400" dirty="0" smtClean="0"/>
              <a:t> – CAC update</a:t>
            </a:r>
            <a:endParaRPr lang="en-US" sz="2400" dirty="0"/>
          </a:p>
          <a:p>
            <a:pPr defTabSz="1371600">
              <a:spcBef>
                <a:spcPts val="1200"/>
              </a:spcBef>
              <a:buSzPct val="75000"/>
            </a:pPr>
            <a:r>
              <a:rPr lang="en-US" sz="2400" dirty="0" smtClean="0"/>
              <a:t>July 18</a:t>
            </a:r>
            <a:r>
              <a:rPr lang="en-US" sz="2400" baseline="30000" dirty="0" smtClean="0"/>
              <a:t>th</a:t>
            </a:r>
            <a:r>
              <a:rPr lang="en-US" sz="2400" dirty="0" smtClean="0"/>
              <a:t> – ITA consideration of Final Adoption</a:t>
            </a:r>
            <a:endParaRPr lang="en-US" sz="2400" dirty="0"/>
          </a:p>
          <a:p>
            <a:pPr defTabSz="1371600">
              <a:spcBef>
                <a:spcPts val="1200"/>
              </a:spcBef>
              <a:buSzPct val="75000"/>
            </a:pPr>
            <a:r>
              <a:rPr lang="en-US" sz="2400" dirty="0" smtClean="0"/>
              <a:t>July 19</a:t>
            </a:r>
            <a:r>
              <a:rPr lang="en-US" sz="2400" baseline="30000" dirty="0" smtClean="0"/>
              <a:t>th</a:t>
            </a:r>
            <a:r>
              <a:rPr lang="en-US" sz="2400" dirty="0" smtClean="0"/>
              <a:t> to September 22</a:t>
            </a:r>
            <a:r>
              <a:rPr lang="en-US" sz="2400" baseline="30000" dirty="0" smtClean="0"/>
              <a:t>nd</a:t>
            </a:r>
            <a:r>
              <a:rPr lang="en-US" sz="2400" dirty="0" smtClean="0"/>
              <a:t> – Staff prepares for implementation</a:t>
            </a:r>
          </a:p>
          <a:p>
            <a:pPr defTabSz="1371600">
              <a:spcBef>
                <a:spcPts val="1200"/>
              </a:spcBef>
              <a:buSzPct val="75000"/>
            </a:pPr>
            <a:r>
              <a:rPr lang="en-US" sz="2400" dirty="0" smtClean="0"/>
              <a:t>September 23</a:t>
            </a:r>
            <a:r>
              <a:rPr lang="en-US" sz="2400" baseline="30000" dirty="0" smtClean="0"/>
              <a:t>rd</a:t>
            </a:r>
            <a:r>
              <a:rPr lang="en-US" sz="2400" dirty="0" smtClean="0"/>
              <a:t> – Service change implementation date</a:t>
            </a:r>
          </a:p>
        </p:txBody>
      </p:sp>
      <p:cxnSp>
        <p:nvCxnSpPr>
          <p:cNvPr id="6" name="Straight Connector 5"/>
          <p:cNvCxnSpPr/>
          <p:nvPr/>
        </p:nvCxnSpPr>
        <p:spPr>
          <a:xfrm flipV="1">
            <a:off x="0" y="1594714"/>
            <a:ext cx="9144000" cy="21945"/>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9899" y="144704"/>
            <a:ext cx="1819275" cy="628650"/>
          </a:xfrm>
          <a:prstGeom prst="rect">
            <a:avLst/>
          </a:prstGeom>
        </p:spPr>
      </p:pic>
    </p:spTree>
    <p:extLst>
      <p:ext uri="{BB962C8B-B14F-4D97-AF65-F5344CB8AC3E}">
        <p14:creationId xmlns:p14="http://schemas.microsoft.com/office/powerpoint/2010/main" val="3004055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TotalTime>
  <Words>257</Words>
  <Application>Microsoft Office PowerPoint</Application>
  <PresentationFormat>On-screen Show (4:3)</PresentationFormat>
  <Paragraphs>53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Outreach Review</vt:lpstr>
      <vt:lpstr>PowerPoint Presentation</vt:lpstr>
      <vt:lpstr>So what does all of this mean?</vt:lpstr>
      <vt:lpstr>A Second look Amendments to the Existing Proposal </vt:lpstr>
      <vt:lpstr>Routes 41 &amp; 45 Fixed Route service in west Olympia</vt:lpstr>
      <vt:lpstr>Next Steps</vt:lpstr>
    </vt:vector>
  </TitlesOfParts>
  <Company>Intercity Transit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Service Change Comments Prepared for the Community Advisory Committee (May 21, 2018)</dc:title>
  <dc:creator>Rob LaFontaine</dc:creator>
  <cp:lastModifiedBy>Rob LaFontaine</cp:lastModifiedBy>
  <cp:revision>26</cp:revision>
  <cp:lastPrinted>2018-06-07T00:11:09Z</cp:lastPrinted>
  <dcterms:created xsi:type="dcterms:W3CDTF">2018-05-21T23:35:15Z</dcterms:created>
  <dcterms:modified xsi:type="dcterms:W3CDTF">2018-06-07T00:13:15Z</dcterms:modified>
</cp:coreProperties>
</file>